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4"/>
  </p:notesMasterIdLst>
  <p:handoutMasterIdLst>
    <p:handoutMasterId r:id="rId85"/>
  </p:handoutMasterIdLst>
  <p:sldIdLst>
    <p:sldId id="281" r:id="rId5"/>
    <p:sldId id="280" r:id="rId6"/>
    <p:sldId id="394" r:id="rId7"/>
    <p:sldId id="284" r:id="rId8"/>
    <p:sldId id="347" r:id="rId9"/>
    <p:sldId id="348" r:id="rId10"/>
    <p:sldId id="349" r:id="rId11"/>
    <p:sldId id="350" r:id="rId12"/>
    <p:sldId id="273" r:id="rId13"/>
    <p:sldId id="261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51" r:id="rId32"/>
    <p:sldId id="352" r:id="rId33"/>
    <p:sldId id="355" r:id="rId34"/>
    <p:sldId id="357" r:id="rId35"/>
    <p:sldId id="358" r:id="rId36"/>
    <p:sldId id="359" r:id="rId37"/>
    <p:sldId id="395" r:id="rId38"/>
    <p:sldId id="404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353" r:id="rId47"/>
    <p:sldId id="354" r:id="rId48"/>
    <p:sldId id="377" r:id="rId49"/>
    <p:sldId id="378" r:id="rId50"/>
    <p:sldId id="379" r:id="rId51"/>
    <p:sldId id="380" r:id="rId52"/>
    <p:sldId id="382" r:id="rId53"/>
    <p:sldId id="381" r:id="rId54"/>
    <p:sldId id="383" r:id="rId55"/>
    <p:sldId id="385" r:id="rId56"/>
    <p:sldId id="386" r:id="rId57"/>
    <p:sldId id="384" r:id="rId58"/>
    <p:sldId id="387" r:id="rId59"/>
    <p:sldId id="388" r:id="rId60"/>
    <p:sldId id="389" r:id="rId61"/>
    <p:sldId id="328" r:id="rId62"/>
    <p:sldId id="277" r:id="rId63"/>
    <p:sldId id="332" r:id="rId64"/>
    <p:sldId id="390" r:id="rId65"/>
    <p:sldId id="336" r:id="rId66"/>
    <p:sldId id="337" r:id="rId67"/>
    <p:sldId id="338" r:id="rId68"/>
    <p:sldId id="339" r:id="rId69"/>
    <p:sldId id="391" r:id="rId70"/>
    <p:sldId id="392" r:id="rId71"/>
    <p:sldId id="340" r:id="rId72"/>
    <p:sldId id="341" r:id="rId73"/>
    <p:sldId id="393" r:id="rId74"/>
    <p:sldId id="331" r:id="rId75"/>
    <p:sldId id="279" r:id="rId76"/>
    <p:sldId id="342" r:id="rId77"/>
    <p:sldId id="333" r:id="rId78"/>
    <p:sldId id="343" r:id="rId79"/>
    <p:sldId id="344" r:id="rId80"/>
    <p:sldId id="345" r:id="rId81"/>
    <p:sldId id="346" r:id="rId82"/>
    <p:sldId id="282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C515C-F1D3-409A-BB28-08F450E6CDD8}" v="6" dt="2025-09-03T13:17:41.93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879" autoAdjust="0"/>
  </p:normalViewPr>
  <p:slideViewPr>
    <p:cSldViewPr snapToGrid="0">
      <p:cViewPr varScale="1">
        <p:scale>
          <a:sx n="89" d="100"/>
          <a:sy n="89" d="100"/>
        </p:scale>
        <p:origin x="114" y="88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zanna Howard" userId="fd53bbba-adc2-41c7-b48f-224684b12fcc" providerId="ADAL" clId="{16DA5FF2-8DD0-4033-8F24-9D715D315241}"/>
    <pc:docChg chg="undo custSel addSld delSld modSld sldOrd">
      <pc:chgData name="Suzanna Howard" userId="fd53bbba-adc2-41c7-b48f-224684b12fcc" providerId="ADAL" clId="{16DA5FF2-8DD0-4033-8F24-9D715D315241}" dt="2025-09-03T13:18:16.981" v="735" actId="20577"/>
      <pc:docMkLst>
        <pc:docMk/>
      </pc:docMkLst>
      <pc:sldChg chg="modSp mod">
        <pc:chgData name="Suzanna Howard" userId="fd53bbba-adc2-41c7-b48f-224684b12fcc" providerId="ADAL" clId="{16DA5FF2-8DD0-4033-8F24-9D715D315241}" dt="2025-09-03T13:18:16.981" v="735" actId="20577"/>
        <pc:sldMkLst>
          <pc:docMk/>
          <pc:sldMk cId="639264769" sldId="281"/>
        </pc:sldMkLst>
        <pc:spChg chg="mod">
          <ac:chgData name="Suzanna Howard" userId="fd53bbba-adc2-41c7-b48f-224684b12fcc" providerId="ADAL" clId="{16DA5FF2-8DD0-4033-8F24-9D715D315241}" dt="2025-09-03T13:18:16.981" v="735" actId="20577"/>
          <ac:spMkLst>
            <pc:docMk/>
            <pc:sldMk cId="639264769" sldId="281"/>
            <ac:spMk id="6" creationId="{F20A922B-22EC-7FD8-FA8C-2FFAC558BD66}"/>
          </ac:spMkLst>
        </pc:spChg>
      </pc:sldChg>
      <pc:sldChg chg="addSp delSp modSp mod">
        <pc:chgData name="Suzanna Howard" userId="fd53bbba-adc2-41c7-b48f-224684b12fcc" providerId="ADAL" clId="{16DA5FF2-8DD0-4033-8F24-9D715D315241}" dt="2025-08-29T19:45:51.169" v="61" actId="478"/>
        <pc:sldMkLst>
          <pc:docMk/>
          <pc:sldMk cId="505378205" sldId="343"/>
        </pc:sldMkLst>
      </pc:sldChg>
      <pc:sldChg chg="modSp mod">
        <pc:chgData name="Suzanna Howard" userId="fd53bbba-adc2-41c7-b48f-224684b12fcc" providerId="ADAL" clId="{16DA5FF2-8DD0-4033-8F24-9D715D315241}" dt="2025-08-29T19:45:57.692" v="64" actId="1037"/>
        <pc:sldMkLst>
          <pc:docMk/>
          <pc:sldMk cId="380518367" sldId="344"/>
        </pc:sldMkLst>
        <pc:spChg chg="mod">
          <ac:chgData name="Suzanna Howard" userId="fd53bbba-adc2-41c7-b48f-224684b12fcc" providerId="ADAL" clId="{16DA5FF2-8DD0-4033-8F24-9D715D315241}" dt="2025-08-29T19:45:57.692" v="64" actId="1037"/>
          <ac:spMkLst>
            <pc:docMk/>
            <pc:sldMk cId="380518367" sldId="344"/>
            <ac:spMk id="8" creationId="{965C8D37-39E2-BCE7-A65C-7B56BD2D002F}"/>
          </ac:spMkLst>
        </pc:spChg>
      </pc:sldChg>
      <pc:sldChg chg="addSp modSp mod">
        <pc:chgData name="Suzanna Howard" userId="fd53bbba-adc2-41c7-b48f-224684b12fcc" providerId="ADAL" clId="{16DA5FF2-8DD0-4033-8F24-9D715D315241}" dt="2025-09-02T01:28:43.100" v="679" actId="20577"/>
        <pc:sldMkLst>
          <pc:docMk/>
          <pc:sldMk cId="3390735476" sldId="347"/>
        </pc:sldMkLst>
        <pc:spChg chg="mod">
          <ac:chgData name="Suzanna Howard" userId="fd53bbba-adc2-41c7-b48f-224684b12fcc" providerId="ADAL" clId="{16DA5FF2-8DD0-4033-8F24-9D715D315241}" dt="2025-09-02T01:28:43.100" v="679" actId="20577"/>
          <ac:spMkLst>
            <pc:docMk/>
            <pc:sldMk cId="3390735476" sldId="347"/>
            <ac:spMk id="2" creationId="{3F5B86F8-33FE-E31D-70DD-D7FB47B43FB0}"/>
          </ac:spMkLst>
        </pc:spChg>
        <pc:spChg chg="add mod">
          <ac:chgData name="Suzanna Howard" userId="fd53bbba-adc2-41c7-b48f-224684b12fcc" providerId="ADAL" clId="{16DA5FF2-8DD0-4033-8F24-9D715D315241}" dt="2025-09-02T01:28:36.760" v="678" actId="14100"/>
          <ac:spMkLst>
            <pc:docMk/>
            <pc:sldMk cId="3390735476" sldId="347"/>
            <ac:spMk id="4" creationId="{41F93C2D-666A-7BBF-41E8-90D426B3B5D4}"/>
          </ac:spMkLst>
        </pc:spChg>
        <pc:picChg chg="mod">
          <ac:chgData name="Suzanna Howard" userId="fd53bbba-adc2-41c7-b48f-224684b12fcc" providerId="ADAL" clId="{16DA5FF2-8DD0-4033-8F24-9D715D315241}" dt="2025-09-02T01:28:27.318" v="676" actId="1076"/>
          <ac:picMkLst>
            <pc:docMk/>
            <pc:sldMk cId="3390735476" sldId="347"/>
            <ac:picMk id="6" creationId="{385362AE-B3A5-1D7E-074B-F57CE69B7880}"/>
          </ac:picMkLst>
        </pc:picChg>
      </pc:sldChg>
      <pc:sldChg chg="addSp delSp modSp add mod ord">
        <pc:chgData name="Suzanna Howard" userId="fd53bbba-adc2-41c7-b48f-224684b12fcc" providerId="ADAL" clId="{16DA5FF2-8DD0-4033-8F24-9D715D315241}" dt="2025-09-02T01:25:15.594" v="673" actId="20577"/>
        <pc:sldMkLst>
          <pc:docMk/>
          <pc:sldMk cId="1147489721" sldId="394"/>
        </pc:sldMkLst>
        <pc:spChg chg="mod">
          <ac:chgData name="Suzanna Howard" userId="fd53bbba-adc2-41c7-b48f-224684b12fcc" providerId="ADAL" clId="{16DA5FF2-8DD0-4033-8F24-9D715D315241}" dt="2025-09-02T01:25:15.594" v="673" actId="20577"/>
          <ac:spMkLst>
            <pc:docMk/>
            <pc:sldMk cId="1147489721" sldId="394"/>
            <ac:spMk id="2" creationId="{658EA1C4-C92E-5DEA-E25F-1E2BCCDE2935}"/>
          </ac:spMkLst>
        </pc:spChg>
        <pc:picChg chg="add mod">
          <ac:chgData name="Suzanna Howard" userId="fd53bbba-adc2-41c7-b48f-224684b12fcc" providerId="ADAL" clId="{16DA5FF2-8DD0-4033-8F24-9D715D315241}" dt="2025-09-01T22:06:33.626" v="73" actId="962"/>
          <ac:picMkLst>
            <pc:docMk/>
            <pc:sldMk cId="1147489721" sldId="394"/>
            <ac:picMk id="4" creationId="{7612C354-590A-BE3F-00BA-D6BFF97BB0B3}"/>
          </ac:picMkLst>
        </pc:picChg>
      </pc:sldChg>
      <pc:sldChg chg="add">
        <pc:chgData name="Suzanna Howard" userId="fd53bbba-adc2-41c7-b48f-224684b12fcc" providerId="ADAL" clId="{16DA5FF2-8DD0-4033-8F24-9D715D315241}" dt="2025-09-03T13:15:52.287" v="680"/>
        <pc:sldMkLst>
          <pc:docMk/>
          <pc:sldMk cId="2497306901" sldId="395"/>
        </pc:sldMkLst>
      </pc:sldChg>
      <pc:sldChg chg="addSp delSp modSp add del mod">
        <pc:chgData name="Suzanna Howard" userId="fd53bbba-adc2-41c7-b48f-224684b12fcc" providerId="ADAL" clId="{16DA5FF2-8DD0-4033-8F24-9D715D315241}" dt="2025-09-03T13:17:04.473" v="701" actId="47"/>
        <pc:sldMkLst>
          <pc:docMk/>
          <pc:sldMk cId="1118816384" sldId="396"/>
        </pc:sldMkLst>
        <pc:spChg chg="add del mod">
          <ac:chgData name="Suzanna Howard" userId="fd53bbba-adc2-41c7-b48f-224684b12fcc" providerId="ADAL" clId="{16DA5FF2-8DD0-4033-8F24-9D715D315241}" dt="2025-09-03T13:16:29.618" v="699" actId="478"/>
          <ac:spMkLst>
            <pc:docMk/>
            <pc:sldMk cId="1118816384" sldId="396"/>
            <ac:spMk id="3" creationId="{A080FB45-DFA2-1D97-B19C-6B13EDF6B22C}"/>
          </ac:spMkLst>
        </pc:spChg>
        <pc:spChg chg="mod">
          <ac:chgData name="Suzanna Howard" userId="fd53bbba-adc2-41c7-b48f-224684b12fcc" providerId="ADAL" clId="{16DA5FF2-8DD0-4033-8F24-9D715D315241}" dt="2025-09-03T13:16:24.127" v="697" actId="403"/>
          <ac:spMkLst>
            <pc:docMk/>
            <pc:sldMk cId="1118816384" sldId="396"/>
            <ac:spMk id="7" creationId="{4C86AD31-8AC2-0E4D-A738-5B716BE1BAF5}"/>
          </ac:spMkLst>
        </pc:spChg>
        <pc:spChg chg="del mod">
          <ac:chgData name="Suzanna Howard" userId="fd53bbba-adc2-41c7-b48f-224684b12fcc" providerId="ADAL" clId="{16DA5FF2-8DD0-4033-8F24-9D715D315241}" dt="2025-09-03T13:16:18.483" v="692" actId="478"/>
          <ac:spMkLst>
            <pc:docMk/>
            <pc:sldMk cId="1118816384" sldId="396"/>
            <ac:spMk id="8" creationId="{B3914EC5-4E2A-0064-C1B6-D3C326BA9724}"/>
          </ac:spMkLst>
        </pc:spChg>
        <pc:picChg chg="del">
          <ac:chgData name="Suzanna Howard" userId="fd53bbba-adc2-41c7-b48f-224684b12fcc" providerId="ADAL" clId="{16DA5FF2-8DD0-4033-8F24-9D715D315241}" dt="2025-09-03T13:16:26.837" v="698" actId="478"/>
          <ac:picMkLst>
            <pc:docMk/>
            <pc:sldMk cId="1118816384" sldId="396"/>
            <ac:picMk id="5" creationId="{71374093-8AA0-401B-595D-12F4E38C0E4A}"/>
          </ac:picMkLst>
        </pc:picChg>
      </pc:sldChg>
      <pc:sldChg chg="addSp delSp add mod">
        <pc:chgData name="Suzanna Howard" userId="fd53bbba-adc2-41c7-b48f-224684b12fcc" providerId="ADAL" clId="{16DA5FF2-8DD0-4033-8F24-9D715D315241}" dt="2025-09-03T13:17:16.737" v="703" actId="478"/>
        <pc:sldMkLst>
          <pc:docMk/>
          <pc:sldMk cId="2507211508" sldId="397"/>
        </pc:sldMkLst>
        <pc:spChg chg="add del">
          <ac:chgData name="Suzanna Howard" userId="fd53bbba-adc2-41c7-b48f-224684b12fcc" providerId="ADAL" clId="{16DA5FF2-8DD0-4033-8F24-9D715D315241}" dt="2025-09-03T13:17:16.737" v="703" actId="478"/>
          <ac:spMkLst>
            <pc:docMk/>
            <pc:sldMk cId="2507211508" sldId="397"/>
            <ac:spMk id="2" creationId="{157A0B80-81B8-55DC-CCE3-CB14FD8C857A}"/>
          </ac:spMkLst>
        </pc:spChg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124490817" sldId="398"/>
        </pc:sldMkLst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664976932" sldId="399"/>
        </pc:sldMkLst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2832115250" sldId="400"/>
        </pc:sldMkLst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457666700" sldId="401"/>
        </pc:sldMkLst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2503535777" sldId="402"/>
        </pc:sldMkLst>
      </pc:sldChg>
      <pc:sldChg chg="add">
        <pc:chgData name="Suzanna Howard" userId="fd53bbba-adc2-41c7-b48f-224684b12fcc" providerId="ADAL" clId="{16DA5FF2-8DD0-4033-8F24-9D715D315241}" dt="2025-09-03T13:17:02.213" v="700"/>
        <pc:sldMkLst>
          <pc:docMk/>
          <pc:sldMk cId="790009508" sldId="403"/>
        </pc:sldMkLst>
      </pc:sldChg>
      <pc:sldChg chg="modSp add mod ord">
        <pc:chgData name="Suzanna Howard" userId="fd53bbba-adc2-41c7-b48f-224684b12fcc" providerId="ADAL" clId="{16DA5FF2-8DD0-4033-8F24-9D715D315241}" dt="2025-09-03T13:18:06.182" v="724" actId="20577"/>
        <pc:sldMkLst>
          <pc:docMk/>
          <pc:sldMk cId="3843964926" sldId="404"/>
        </pc:sldMkLst>
        <pc:spChg chg="mod">
          <ac:chgData name="Suzanna Howard" userId="fd53bbba-adc2-41c7-b48f-224684b12fcc" providerId="ADAL" clId="{16DA5FF2-8DD0-4033-8F24-9D715D315241}" dt="2025-09-03T13:18:06.182" v="724" actId="20577"/>
          <ac:spMkLst>
            <pc:docMk/>
            <pc:sldMk cId="3843964926" sldId="404"/>
            <ac:spMk id="6" creationId="{2DEDB2B9-0217-E686-B387-38F74AF772F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99B-9AB0-C818-7894-C314D390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25B92-A8EE-5CA4-51F7-AC20A84D5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CF72D-5059-A140-2F28-4AA10D34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E7E0-768B-F838-F79A-6BBD4E4BA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5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16D5-3735-F7A4-7C94-9A3053FFF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9F271-DE30-1AA5-0F6E-47EA6EE75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82F3B-A8EB-4D45-2455-73AEF8289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68BAF-C269-E829-2815-34313C53B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A33CF-ADF9-27D1-B489-1791F668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DAE5E-E39E-FBC2-E2EB-8A84A2D87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2028E-55B2-D3EF-BD9C-DCFD5936C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1FDDB-5006-078B-E641-07DD28D15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5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7BEF-7EE1-2B24-5851-AAB1C688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1B1C0-E291-98D8-1105-FDBEFCAD6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C7C73-E091-5936-8DD5-3953384F7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35D1-9E41-996F-0BB2-2C01D01FC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5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3881-B420-F880-CDC1-285A5824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106B6-64D8-4DB8-02E2-95CE34130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3A90F-1060-2E6C-AE44-4C3D23DD2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77B3-5B96-B777-79E7-F1E6D04A4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98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E295-59A9-BCF8-97C3-CC7E8E0A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98488-5B8D-6916-1E52-B2B3B0108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19ABE-9787-969F-BDC1-260548CF0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194E-26D1-4757-18CB-F0E8E65B1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61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55304-CB69-3991-B1E9-F0EB6F5B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D790F-AE94-9682-96C2-F727F4603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43E98-4E2A-72FD-0311-024C724E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A8B4D-4613-C531-F1D4-1A75AE0DB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70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2E59-D78F-0026-4D1D-CD3C51AA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CF7C5-21D7-42E0-4DFE-CF6B7AAF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5C8A3-CB9A-9713-17C2-4DA6ECAC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943EA-C4AF-EACE-A4ED-516E914E4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9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61C1-3B70-A44C-E818-09FFFDD8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DC3EA-7EB0-60B7-20C9-2322C9AA7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CC718-14B2-C898-7973-59AB98F04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5B04-4278-A84F-6375-9174739F2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47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0A83-1331-EFF7-5961-179B14CD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46455-5E20-445B-F1A0-7781EC70C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F14FE-AE21-9081-9E94-F9C18E708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28DFB-95AC-DB4B-F93B-77CD4FF76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742C0-734A-A18F-7905-25D64CA5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8DE58-26D3-471B-C692-E328FB634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E5E5E-9148-F87A-F17B-A34D2063E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D8AEC-D2E9-ACB7-3E0F-F624B9F20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1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990AC-956C-EEA4-C225-67597B2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0657B-7A16-EAC1-7B40-77C5BF98A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81D81-B225-3EE0-7FDA-FF81C4409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20BB-C787-1BC7-D9C5-FF0A596B5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5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AAF5-CAA0-3C0F-E86A-B0AADECB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6F7CB-69C8-BBF4-C7B7-08D1D908B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EEAE8-8081-3DF3-5A58-11EFFBAC1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01FF6-BAA5-1B4D-9852-1A5F91D24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1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DBD2-1AE2-42C1-90F2-D937345C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4C005-9846-B695-C204-465B326CA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85DEC-A203-A4CA-0C1D-8515F34A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A3874-EE4E-09F9-4DF7-11C13CA76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51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F767F-0328-3459-78FF-817DB721A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760F8-F319-252F-913E-181A7227E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6C16F-E107-6BA0-A7C0-EE4887871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4F966-2239-5310-0028-303ED7021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67A6-56BB-6BF3-4F56-7A616280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62905-107A-F490-5228-EB847DC62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76918-5027-1626-6A21-E2542B6E4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88A67-74B2-AF71-F5D2-B2E9A9F52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8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5911D-0DEC-E813-A22E-25D00CB5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EAF81-0D08-91AE-8C95-4121A4EF8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BB719-6BA3-4B17-DF00-1CDE0AB2C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8455-C8CA-CAD5-09FC-5F9FBF388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03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63554-8C8C-2982-009A-AB095F3B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F5532-F1DE-AB6D-2002-3EBA6229D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EC830-51FF-8832-4564-3C659A98D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B41A9-5D4D-EAC9-DD9C-D93CCBB60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58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80A7-DEC9-6BD8-6F60-1255F776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6D422-E7CA-E849-5736-4499E9E3A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56E82-5230-C6D5-40A1-97FD4A324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4DE0F-2011-646F-D1FD-20B302DCE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62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119C-7A5D-E174-47C7-D01E9A5C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5E642-DE98-C9A8-01A5-E1710CC39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F63C9-7199-A07D-CCA3-6890427B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7E20-7E38-CBA0-06B1-C4DF89A63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5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99D8-26A4-A2FE-C7E3-5BC65C9D5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4804C-2117-CBE7-E86A-E24F2C1D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0F868-0542-F327-355A-329752B74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53F3-5A18-C366-3B98-487512D69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9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B48-BD72-956E-3C86-E18BB2D6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B8BE4-E765-93B9-EF40-1BB8A7E14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A6643-FED0-4F30-3F94-D7BA42506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FA43E-EA3C-4F73-6AAF-86DF23FEB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64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5953E-2971-4DC6-F49B-E0FC9E2F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9568F-5489-7268-0A09-A5781FD0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CF1A9-6995-041C-909E-5CFA9DCB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AB26-E7C4-2579-55F0-895C1DD49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1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DDF89-188F-BB95-7190-093E08AA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AE52A-5756-DF34-769E-42CA4B4E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AEE08-51C2-5821-9508-CDA3ACFB3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3167-77A2-C181-AF96-1B7630065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71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FB64-3871-370B-D715-D3D686F3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D32E57-5182-FC44-091D-C322E1EF9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64017-1A1F-EC25-9662-DDC719D3E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3850-265B-FEEE-2E1E-3405FDBAF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148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C03C-9FF9-3A54-6131-41F7971C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D86BE-FC8F-9BEB-701D-D3A613B57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20367-6163-A142-084E-912B1916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9C430-41AA-82BF-E401-89460D8A1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546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E5B46-476C-7908-F7D5-368E3B65D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B431-5423-31E5-99E2-F61A82C3D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5B758-235E-4619-0A81-114042BF9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BEAD2-C476-54C0-C0B1-3261405C6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310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08DE-2E6A-DB60-5E44-14FF8E1C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5DD80-E6D0-D4FD-AD31-8B5E6432F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C933E-539D-6CCA-5489-C682C93C8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D959-3C91-CA3A-5F64-ED4DC0D0E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60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DAB9-F60B-8DB2-E8F2-5FC442D1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73FD0-9AAB-B2BB-4B8A-46341F85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CBB00-5BB1-974C-58F9-870C95B42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82B13-BDF5-DAD8-4D96-92E2C3817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755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87AF-77CB-AD40-9C0A-3B5AF537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A50D3-D722-01C9-69BD-22EDDCC8C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9DFD6-90D7-E8F2-3B55-BE52A8377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FA3B6-8BB2-D7BA-B6B0-50BB5878A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356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3AE31-EA5C-1C6A-61F5-4A185C95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AC1A6-F7C9-D628-5D4F-592D596ED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DED13-D320-C0FF-4E2B-D2D1A7D4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9F0D-4D59-0FDD-B768-C507F9813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25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81BC-7A2B-1964-939F-684B6922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A650F-11EC-6342-7AA0-3DBBA05CA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390BA-4034-8669-E2F9-66ED50A6E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441B-31F3-BC80-C616-1074F0E36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00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C720-56E5-DFE8-423F-48FC2869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72BC8-8953-714A-FB27-C19635A95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F4807-2B63-46C1-52B0-7070199F0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0A7AC-75C6-04D2-4D79-F28F0106D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89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0F64A-4C5F-380C-AC3A-39C1E9AC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FF8C2-3708-9427-C513-E1DFEE4CE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21FD7-BFB3-BA61-C83E-6E35E2EF0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812BC-D57E-FD59-B937-B9991D6F0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816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73E23-F271-54F0-1A32-0B204EFA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3A05C-91DF-47B5-BB51-D21BB7247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656EE-CA5D-9986-3B79-BACCF9D02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6A9C-A4E5-2ED4-45AD-D86B17F8B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75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B41BD-8F61-78B8-C3CC-99B8A646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4F68E-FD54-67E4-E60F-5B9A87E80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67F66-5A0B-3F04-7058-E25F8CBD5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9AC7-C9A1-5698-B8E2-F4B31202B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7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C8D4-58E8-9723-C3E8-615940FA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4F494-C005-D991-3480-B48CD75C9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3963A-3234-5D8C-3C30-12DD06D3B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F5A12-D6B0-9CDD-BEC9-165777D1E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6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FB00-2BC2-79E7-99B4-59FD617A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3811C-3D78-D5CD-394D-530ADC42A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D9FCB-683E-39D3-E5E2-D9237120F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421B-195C-3E98-B776-D133C3083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17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A9DAC-D1B0-4890-231A-867157F2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2B463-5D6A-7A0D-B2CA-82CDB18BD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D730B-4324-3601-BE04-A8A7ABD33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FD2C-D7E0-1D88-0B7E-D3C49F0AA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04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DC274-9821-F888-7177-9C05999D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78F19-AE86-472B-7CA0-2E5C57B3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072ED-0A1B-2EA3-6A39-D3ABFA7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47856-4B16-EDF1-507C-A58816F1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6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4384E-1ADF-3D4E-266B-D7F49078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2775F-0043-F78B-E4BD-8FAA6BB94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7FD85-A0AB-6A89-17D5-94C54124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C9C9-FA30-B5F5-26E6-430B2B1F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5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7BC6-4CF3-C241-EBA6-8F647B36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F92A6-0067-679E-6448-933837E05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73273-4CE7-BFD3-E45A-05DA3CB87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5569-3CFE-83C7-C054-5FEEE95AB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9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990D-C83B-299B-A8BF-9BD79C91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C166-54FE-9AEC-3BC5-F80C29254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7F758E-B612-C532-F050-F18CA38DC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12ADB-E328-7BF1-627A-CA893E059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64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5F6FA-4DC8-C3FA-E648-456733AC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34798-35C9-3452-50E9-634CA2EE6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BA065-FBB2-207B-962E-8CC0137CD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C7C1-0E6A-90AF-C39C-5BC1A0BB1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439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C1DE-2603-35DC-E437-352CB1EF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FC8A1-A245-F7A8-D5E1-34DC909CB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3E2BE-4EA3-5F96-502D-3908E15EB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C8884-BB69-7451-EA12-4A21B7F5C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0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521FD-8F7B-7E52-8BAE-4A631BA9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678C8-BA08-B004-1843-3F3BA98F8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868FE-4E4A-A97A-5DAB-E6C4BA09F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468A-6BE3-B215-35A7-396E35F65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8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5081-8FB3-6ED5-1767-78F37692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7D7B0-35A2-D698-FBCA-F794D2611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D8CE3-5E8F-547E-6F48-A56D64F13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E5EA7-CF16-C7BA-D30E-166A708D2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46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69EDA-34D6-929F-D7DD-9DE34182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E57A1-27D9-EEB5-CBA4-C3671ECC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EC44F-45C0-190A-B745-6F144547C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98309-D0D1-8EED-B6E6-6516A2551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5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1241F-8918-A791-1B21-544AE9D4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E5231-B359-8CFF-8B26-753A7BEC6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8FD07-2A23-BBE0-7194-2B993F66C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1497-9DB3-1204-FC8B-DA8A81E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529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194E4-0B4B-E10F-714E-68EFE372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FAE90-0565-DC97-A84E-167E9366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F2289-7475-BA99-4666-267FFA3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6D4B-989C-D891-0FF9-FB28326B3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183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0D072-6F44-90D6-5EFB-FBE8D89B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08C67-B033-4A01-7092-F902733A3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B8A5E-847B-C33B-2E8D-8887A4A0B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C1A8-B166-DF2B-4CCA-1B57A8E47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8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69C6-79C8-87EA-1705-E7CF0FEE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20578-56E2-1100-8419-3AB9E7E2B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BC196-4430-C4CB-4E48-4A0F0C1C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4EE58-A560-CB96-F95C-8FD2DE028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9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645F-4B21-432D-A364-B20ECC98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EB773-2BE0-34DA-2435-8E43738E8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20D64-F88D-4150-A5D9-96EB3CC6F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413DA-BB40-5427-A529-E351B5EA3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231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D6FC-43B4-A37F-4E88-AF213A5E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9F4FF-8952-ABCC-DC0D-F88C0DD0E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4C871-DF19-1805-65F4-EE6961BAF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B1D8B-89BA-DE79-FD56-D56F4FBEA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720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A546-5EE5-3BAE-91D1-04D04E71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3D036-655E-AE9E-5474-421B9E9B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AFC19-D4F7-1B0C-555C-D3225CE66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6A9-FE60-50A9-06BB-BE7362047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91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9F463-3252-05C8-4B36-4AB3CE35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D3817-777E-9E62-2AE7-D348213EB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33D0C-E4F6-236F-6E52-ABC55E209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DB3F-6223-D396-8E3A-E706F2C4A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053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1520-EF88-69D8-08C5-3B76700B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6F922-39BB-3823-AB9F-798A1E79F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6A3A5-6FA1-BACB-F030-E8B0F2702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CAEC0-79AA-404B-792E-585B3D83A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658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B45-8B59-822E-BB14-617F9B6B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97E9C-3D8D-5DD9-20CA-C710665F0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A2201-A34D-CE0B-E93F-91B5BEDC1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C9DD1-2869-6793-3DD4-C2AAE0D87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6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5BA4-202A-2BF3-6FCC-394CB346E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EE008-08D7-C840-886B-2604313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3CB39-2692-3A48-073F-6D3FD009D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D263-2829-CF26-334C-3633FB525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B63A3-0212-9B35-A895-03247CE2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D4699-9FFB-2B49-48DF-8E5D6C24F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7DF4-4495-8C4C-0918-40C680EC3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ECB5A-CD6D-342B-782B-CECB6AC5D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126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E527F-35F1-0823-7B45-C0C01AF24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E244-8A7B-A21C-4AF7-811C72796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0A8CD-67FF-66B9-CCFD-2ED6E1C56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65B6B-7A5F-8CED-3A9C-993D427A2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039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BEB7A-1757-B3E5-0F22-AFCF7627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D7667-A32C-78DD-2539-826E51657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FE36A-4E71-8E8D-18A9-B8B0E0225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6A913-94BD-1DF1-BA78-80E6C4D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878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AEBAB-B759-DFF6-9E71-827C7DDF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9595-E909-2261-1A78-1A210B5B7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59FE0-3802-33C7-47D3-D733E86A0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F4F43-D9DB-3732-F6B9-6D7033B73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848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6EFD-9B1B-C49C-5178-E9F378C0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5A5413-9998-BC8C-CD1A-9DBDEC0D9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33CC8-CDC1-DD9D-DDA5-19E60E7AE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6756E-6724-F102-409B-64B643C2B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94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BAF5-A801-37E1-1666-C7FFA54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01721-6169-6B8D-F6A5-BA3EEB8A5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9CF3E-B8FC-35F1-C5D1-D5C8307F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43718-0284-89A9-5EB5-96740973A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907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DBEF-51CE-2DDB-D505-6E58AA26B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0BB0-2241-6B42-5A4D-BFD15F942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866E6-B9CD-96B4-5F49-505D2383C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F9FF3-A2F5-6649-C428-B471B982A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586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E7D9-77B1-7DD7-A538-915F54A8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5ABB6-010A-0C28-65B9-8F603A61E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FB5E3-6E66-CB03-8B86-CB56DE6C3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8EBC-8BCD-80C3-D114-CC6C9B2D5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31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F1A4-9DE0-C61D-CC5D-F78FC2E8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3860F-DE9F-52D9-1472-ED0DDB1A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B2F9F-88B6-AFA9-D8DA-4E608B7CC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0F933-C174-D155-4727-4CB59C292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36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7736-5378-3C37-30AE-2188D2BB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B9D14-713B-DD33-0A13-2037AD564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057AB-F9A7-232D-7598-D1CA97EE7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E483-D009-3623-F6AF-FA496C8CC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7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3" y="2286000"/>
            <a:ext cx="12157587" cy="22860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efficiency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google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 one 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Suzanna Howard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 Jordan (UT) police department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950F4-120D-59CD-ADC3-9C66C88E936B}"/>
              </a:ext>
            </a:extLst>
          </p:cNvPr>
          <p:cNvSpPr txBox="1"/>
          <p:nvPr/>
        </p:nvSpPr>
        <p:spPr>
          <a:xfrm>
            <a:off x="0" y="6457890"/>
            <a:ext cx="68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*Gmail account required to use Google Colab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9C1893-20A5-FC82-FB96-BA46685E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9" y="546635"/>
            <a:ext cx="5627051" cy="5764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311C3-4441-1171-52CA-738A23E9D563}"/>
              </a:ext>
            </a:extLst>
          </p:cNvPr>
          <p:cNvSpPr txBox="1"/>
          <p:nvPr/>
        </p:nvSpPr>
        <p:spPr>
          <a:xfrm>
            <a:off x="6360327" y="549723"/>
            <a:ext cx="423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Drag and Drop File – crash.xlsx</a:t>
            </a:r>
          </a:p>
          <a:p>
            <a:pPr marL="344488"/>
            <a:r>
              <a:rPr lang="en-US" sz="2400" b="1" dirty="0"/>
              <a:t>(Excel, CSV, Text)</a:t>
            </a:r>
          </a:p>
          <a:p>
            <a:pPr marL="344488"/>
            <a:endParaRPr lang="en-US" sz="2400" b="1" dirty="0"/>
          </a:p>
          <a:p>
            <a:r>
              <a:rPr lang="en-US" sz="2400" b="1" dirty="0"/>
              <a:t>Rename Untitled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769AEC-F5D7-DE92-C59F-FF2A191C8F70}"/>
              </a:ext>
            </a:extLst>
          </p:cNvPr>
          <p:cNvSpPr/>
          <p:nvPr/>
        </p:nvSpPr>
        <p:spPr>
          <a:xfrm>
            <a:off x="693436" y="512634"/>
            <a:ext cx="1114941" cy="23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2A4C-551A-ABF4-B351-EF0CDBFF2CB0}"/>
              </a:ext>
            </a:extLst>
          </p:cNvPr>
          <p:cNvSpPr/>
          <p:nvPr/>
        </p:nvSpPr>
        <p:spPr>
          <a:xfrm>
            <a:off x="693436" y="1483574"/>
            <a:ext cx="696458" cy="23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288D4-7401-9038-24BC-BACA68E72579}"/>
              </a:ext>
            </a:extLst>
          </p:cNvPr>
          <p:cNvSpPr txBox="1"/>
          <p:nvPr/>
        </p:nvSpPr>
        <p:spPr>
          <a:xfrm>
            <a:off x="6415067" y="2371454"/>
            <a:ext cx="4505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LIBRARIES</a:t>
            </a:r>
          </a:p>
          <a:p>
            <a:endParaRPr lang="en-US" sz="2400" b="1" dirty="0"/>
          </a:p>
          <a:p>
            <a:r>
              <a:rPr lang="en-US" sz="2400" b="1" dirty="0"/>
              <a:t>pandas – data manipulation/analysis</a:t>
            </a:r>
          </a:p>
          <a:p>
            <a:r>
              <a:rPr lang="en-US" sz="2400" b="1" dirty="0" err="1"/>
              <a:t>numpy</a:t>
            </a:r>
            <a:r>
              <a:rPr lang="en-US" sz="2400" b="1" dirty="0"/>
              <a:t> – numerical calculations</a:t>
            </a:r>
          </a:p>
          <a:p>
            <a:r>
              <a:rPr lang="en-US" sz="2400" b="1" dirty="0" err="1"/>
              <a:t>matplotlib.pyplot</a:t>
            </a:r>
            <a:r>
              <a:rPr lang="en-US" sz="2400" b="1" dirty="0"/>
              <a:t> – graphs/charts</a:t>
            </a:r>
          </a:p>
          <a:p>
            <a:r>
              <a:rPr lang="en-US" sz="2400" b="1" dirty="0"/>
              <a:t>seaborn – graphs/charts</a:t>
            </a:r>
          </a:p>
          <a:p>
            <a:r>
              <a:rPr lang="en-US" sz="2400" b="1" dirty="0" err="1"/>
              <a:t>plotly.express</a:t>
            </a:r>
            <a:r>
              <a:rPr lang="en-US" sz="2400" b="1" dirty="0"/>
              <a:t> – graphs/charts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5184-1265-CE2F-041C-0CB377E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5F15D-6374-F8CB-70C7-A5ED81D4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2" y="661691"/>
            <a:ext cx="6302103" cy="5029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07698-1F7F-F437-7A88-58D1A008EE38}"/>
              </a:ext>
            </a:extLst>
          </p:cNvPr>
          <p:cNvSpPr txBox="1"/>
          <p:nvPr/>
        </p:nvSpPr>
        <p:spPr>
          <a:xfrm>
            <a:off x="162464" y="80059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Excel file, </a:t>
            </a:r>
            <a:r>
              <a:rPr lang="en-US" sz="2400" b="1" dirty="0" err="1"/>
              <a:t>df.head</a:t>
            </a:r>
            <a:r>
              <a:rPr lang="en-US" sz="2400" b="1" dirty="0"/>
              <a:t>(), </a:t>
            </a:r>
            <a:r>
              <a:rPr lang="en-US" sz="2400" b="1" dirty="0" err="1"/>
              <a:t>df.tail</a:t>
            </a:r>
            <a:r>
              <a:rPr lang="en-US" sz="2400" b="1" dirty="0"/>
              <a:t>(), </a:t>
            </a:r>
            <a:r>
              <a:rPr lang="en-US" sz="2400" b="1" dirty="0" err="1"/>
              <a:t>df.shape</a:t>
            </a:r>
            <a:r>
              <a:rPr lang="en-US" sz="2400" b="1" dirty="0"/>
              <a:t>, df.info()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22B23-BA84-381E-A4CC-92C4C43F808D}"/>
              </a:ext>
            </a:extLst>
          </p:cNvPr>
          <p:cNvSpPr/>
          <p:nvPr/>
        </p:nvSpPr>
        <p:spPr>
          <a:xfrm>
            <a:off x="3009901" y="3191239"/>
            <a:ext cx="1085850" cy="23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50351-221F-4028-83C0-7E7C8A32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07" y="4992643"/>
            <a:ext cx="6302104" cy="1635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3A9B1-5E87-35D3-A195-5FBF9597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16" y="3429000"/>
            <a:ext cx="2095792" cy="128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937CC-830E-13DA-32D7-B52DE1BA6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16" y="1061551"/>
            <a:ext cx="3816195" cy="22474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3F0EF8-3AEC-12DF-A981-B75035344C5E}"/>
              </a:ext>
            </a:extLst>
          </p:cNvPr>
          <p:cNvSpPr txBox="1"/>
          <p:nvPr/>
        </p:nvSpPr>
        <p:spPr>
          <a:xfrm>
            <a:off x="2399298" y="2029478"/>
            <a:ext cx="33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five rows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76B6E-17DC-8A00-3BDC-304D7C51252C}"/>
              </a:ext>
            </a:extLst>
          </p:cNvPr>
          <p:cNvSpPr txBox="1"/>
          <p:nvPr/>
        </p:nvSpPr>
        <p:spPr>
          <a:xfrm>
            <a:off x="5007425" y="4983271"/>
            <a:ext cx="33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Last five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C53D0-7BB9-DF40-7CED-85065B4D5D54}"/>
              </a:ext>
            </a:extLst>
          </p:cNvPr>
          <p:cNvSpPr txBox="1"/>
          <p:nvPr/>
        </p:nvSpPr>
        <p:spPr>
          <a:xfrm>
            <a:off x="6883696" y="3332703"/>
            <a:ext cx="19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Rows, Columns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04B91-6205-F5A7-CD51-10EA49F98FA6}"/>
              </a:ext>
            </a:extLst>
          </p:cNvPr>
          <p:cNvSpPr txBox="1"/>
          <p:nvPr/>
        </p:nvSpPr>
        <p:spPr>
          <a:xfrm>
            <a:off x="7743897" y="1049519"/>
            <a:ext cx="269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Column Format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7E7D42-2D38-215E-C51F-8073E3A51882}"/>
              </a:ext>
            </a:extLst>
          </p:cNvPr>
          <p:cNvSpPr txBox="1"/>
          <p:nvPr/>
        </p:nvSpPr>
        <p:spPr>
          <a:xfrm>
            <a:off x="9015899" y="3429000"/>
            <a:ext cx="2877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Text</a:t>
            </a:r>
          </a:p>
          <a:p>
            <a:r>
              <a:rPr lang="en-US" dirty="0"/>
              <a:t>Float64 = Decimal Number</a:t>
            </a:r>
          </a:p>
          <a:p>
            <a:r>
              <a:rPr lang="en-US" dirty="0"/>
              <a:t>Int64 = Whole Number</a:t>
            </a:r>
          </a:p>
          <a:p>
            <a:r>
              <a:rPr lang="en-US" dirty="0"/>
              <a:t>Datetime64 = Date/Time</a:t>
            </a:r>
          </a:p>
        </p:txBody>
      </p:sp>
    </p:spTree>
    <p:extLst>
      <p:ext uri="{BB962C8B-B14F-4D97-AF65-F5344CB8AC3E}">
        <p14:creationId xmlns:p14="http://schemas.microsoft.com/office/powerpoint/2010/main" val="7036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0A5C-D7EE-6591-EB71-B5762ADF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084C2-BC31-62B6-0890-90CA870C50B7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Convert Hour and Year to Integer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93149-0F6E-306C-4A19-F0181427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015"/>
          <a:stretch>
            <a:fillRect/>
          </a:stretch>
        </p:blipFill>
        <p:spPr>
          <a:xfrm>
            <a:off x="369269" y="583200"/>
            <a:ext cx="5453300" cy="4678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D37D-9555-40E1-E181-E63A9D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184" r="11621"/>
          <a:stretch>
            <a:fillRect/>
          </a:stretch>
        </p:blipFill>
        <p:spPr>
          <a:xfrm>
            <a:off x="3095919" y="4278731"/>
            <a:ext cx="4302097" cy="1965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9C1051-FACF-A687-614F-656FB349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995" y="523664"/>
            <a:ext cx="4668763" cy="4901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9B804D-7092-50F3-E042-2836C91B2F64}"/>
              </a:ext>
            </a:extLst>
          </p:cNvPr>
          <p:cNvSpPr txBox="1"/>
          <p:nvPr/>
        </p:nvSpPr>
        <p:spPr>
          <a:xfrm>
            <a:off x="0" y="6243773"/>
            <a:ext cx="492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Convert Hour and Year to an Integer</a:t>
            </a:r>
          </a:p>
        </p:txBody>
      </p:sp>
    </p:spTree>
    <p:extLst>
      <p:ext uri="{BB962C8B-B14F-4D97-AF65-F5344CB8AC3E}">
        <p14:creationId xmlns:p14="http://schemas.microsoft.com/office/powerpoint/2010/main" val="230338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3CD6D-9DE8-F00C-DA55-4D6EB0F8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8743B-0A93-7538-0396-5815F4A27B07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Show me the first 20 lines of my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51A6-8D09-297D-C0E3-B79161B3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" y="591781"/>
            <a:ext cx="4579236" cy="542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95053-28B7-8ECA-FD0D-955866EC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10" y="591782"/>
            <a:ext cx="4979033" cy="542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C8293-750F-4E39-CC4C-F3016AE59964}"/>
              </a:ext>
            </a:extLst>
          </p:cNvPr>
          <p:cNvSpPr txBox="1"/>
          <p:nvPr/>
        </p:nvSpPr>
        <p:spPr>
          <a:xfrm>
            <a:off x="5823710" y="144381"/>
            <a:ext cx="608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Delete data in parenthesis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BFB9F-2BAF-9873-45FD-C98CE47711CE}"/>
              </a:ext>
            </a:extLst>
          </p:cNvPr>
          <p:cNvSpPr txBox="1"/>
          <p:nvPr/>
        </p:nvSpPr>
        <p:spPr>
          <a:xfrm>
            <a:off x="109317" y="5996585"/>
            <a:ext cx="492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1. show me the first 20 lines of my data</a:t>
            </a:r>
          </a:p>
          <a:p>
            <a:r>
              <a:rPr lang="en-US" sz="1600" dirty="0"/>
              <a:t>2. In the location column, delete any data in ()</a:t>
            </a:r>
          </a:p>
        </p:txBody>
      </p:sp>
    </p:spTree>
    <p:extLst>
      <p:ext uri="{BB962C8B-B14F-4D97-AF65-F5344CB8AC3E}">
        <p14:creationId xmlns:p14="http://schemas.microsoft.com/office/powerpoint/2010/main" val="200635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DB18E-1745-603F-9261-42FEC4E5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73F04D-F0B0-D312-6AD6-9BDD9875C7F8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6BA98-3861-16B8-A023-8D82C047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1" y="728293"/>
            <a:ext cx="4458322" cy="1695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25E62-1B79-C011-01E8-C5E1C9F4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14" y="728293"/>
            <a:ext cx="7154286" cy="521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A83FF-C9B1-54F1-18C2-82813B4A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81" y="2712400"/>
            <a:ext cx="4468570" cy="1054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DAD223-B97B-04B9-A41E-BCBD4C49A504}"/>
              </a:ext>
            </a:extLst>
          </p:cNvPr>
          <p:cNvSpPr txBox="1"/>
          <p:nvPr/>
        </p:nvSpPr>
        <p:spPr>
          <a:xfrm>
            <a:off x="8461" y="6017055"/>
            <a:ext cx="492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in the location column, alphabetize the intersections delimited by a /</a:t>
            </a:r>
          </a:p>
        </p:txBody>
      </p:sp>
    </p:spTree>
    <p:extLst>
      <p:ext uri="{BB962C8B-B14F-4D97-AF65-F5344CB8AC3E}">
        <p14:creationId xmlns:p14="http://schemas.microsoft.com/office/powerpoint/2010/main" val="107727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1F65-C1B4-D245-434F-8571FD7E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C9BCA6-FDBA-9802-A493-EC9E6CD291F1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25D7D-9FB6-65C4-87A9-D0483547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8" y="830178"/>
            <a:ext cx="5807457" cy="462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3D1DB-5C35-6638-B72C-CB2A96D94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58" y="830178"/>
            <a:ext cx="4768310" cy="462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27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A037-B8A0-9544-0FD1-0DFA538F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759C94-5229-358B-5C26-B437F2E3DBFC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2E2B0-9E21-418D-76A2-F22F4FE9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8" y="637673"/>
            <a:ext cx="5917098" cy="5582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F04DF-7424-E384-DCD9-44AF7D40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23" y="958060"/>
            <a:ext cx="5611060" cy="182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B57DD-D4C6-824E-DE4B-180E0D9D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549" y="2900420"/>
            <a:ext cx="5249008" cy="2772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94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7C4C-37FF-2B64-FFA5-5A16E8F7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D6F778-2CF5-0941-3A57-829271CEA9D2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Reorder the numeric streets (ex. 8400 S 4000 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F4E7F-6510-DD0C-BC24-0BACF267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8" y="2973266"/>
            <a:ext cx="6340195" cy="237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9399C-D53D-A0EC-DCFF-AA5A0D42A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09" y="1726533"/>
            <a:ext cx="4869912" cy="2493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1AC06-0C22-4DA0-F04E-5F7DE2134FAB}"/>
              </a:ext>
            </a:extLst>
          </p:cNvPr>
          <p:cNvSpPr txBox="1"/>
          <p:nvPr/>
        </p:nvSpPr>
        <p:spPr>
          <a:xfrm>
            <a:off x="6996113" y="4251592"/>
            <a:ext cx="457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three tries to tell Gemini there was no “/” in this location format but it finally worked.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7BF86-6841-E963-FF30-FBF6976F347A}"/>
              </a:ext>
            </a:extLst>
          </p:cNvPr>
          <p:cNvSpPr txBox="1"/>
          <p:nvPr/>
        </p:nvSpPr>
        <p:spPr>
          <a:xfrm>
            <a:off x="107627" y="5558333"/>
            <a:ext cx="4928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I would like to do the same with the locations that are formatted with four numbers followed by a W or an S, then four numbers followed by a W or an S. I want the lower number first, but the W or S needs to go with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B6DB94-6C96-C0B1-A010-1BF55CAA1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85" y="659656"/>
            <a:ext cx="4298316" cy="237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75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DB60E-A06B-D6F7-A4CE-B5D138AF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84155F-3909-4EBC-6E87-7692206574B8}"/>
              </a:ext>
            </a:extLst>
          </p:cNvPr>
          <p:cNvSpPr txBox="1"/>
          <p:nvPr/>
        </p:nvSpPr>
        <p:spPr>
          <a:xfrm>
            <a:off x="162219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Reorder the numeric streets (ex. 8400 S 4000 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ED0E4-2410-A53D-F5BE-AF98112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9" y="591782"/>
            <a:ext cx="5981299" cy="530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E8F4E-869F-549B-D560-C4F459C1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67" y="591781"/>
            <a:ext cx="5695793" cy="530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77DBC-63B1-C346-F208-E6A8D58B9622}"/>
              </a:ext>
            </a:extLst>
          </p:cNvPr>
          <p:cNvSpPr/>
          <p:nvPr/>
        </p:nvSpPr>
        <p:spPr>
          <a:xfrm>
            <a:off x="10516169" y="5170165"/>
            <a:ext cx="1085850" cy="23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3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901A-7A5B-68F3-76FF-9FC2340B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B26A6-D319-5065-A696-6BD9E5A1399E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 a new column called Score, values based on Primary Offense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2DAE2-7132-5940-C27D-24E9C854BD7A}"/>
              </a:ext>
            </a:extLst>
          </p:cNvPr>
          <p:cNvSpPr txBox="1"/>
          <p:nvPr/>
        </p:nvSpPr>
        <p:spPr>
          <a:xfrm>
            <a:off x="162219" y="5558333"/>
            <a:ext cx="5255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Insert a new column called score - base the value on the Primary Offense column. If Primary Offense contains "FATALITY" OR "HOMICIDE", put a 3 in the score column. If the Primary Offense column contains "INJURY", put a 2 in the score column, else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27B2F-3E01-027F-2FF4-55C40574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4" y="741906"/>
            <a:ext cx="8404877" cy="4437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77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0557A-896B-5044-C967-B0428E2E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691" y="1505878"/>
            <a:ext cx="6122618" cy="3592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B871-131F-085B-97EC-B778A707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741757-CFB4-3A19-E669-81347C7C8C89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2EDBC-730F-6A4C-D862-1A9EAE226680}"/>
              </a:ext>
            </a:extLst>
          </p:cNvPr>
          <p:cNvSpPr txBox="1"/>
          <p:nvPr/>
        </p:nvSpPr>
        <p:spPr>
          <a:xfrm>
            <a:off x="227214" y="6129741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Based on the score column, rank the top 15 locations descending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EC73E-7891-A187-9BF0-153B9B38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" y="741906"/>
            <a:ext cx="5199661" cy="518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91E3FA9-AB36-BD84-085C-3B154DA4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0BE0ADB-5646-A90D-FF2C-657FEEAD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5DBE8D7-CEF4-6F42-C54D-C0AB509F4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AD91E1-25C6-A3EA-950B-EAC5AB94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58" y="414361"/>
            <a:ext cx="4358912" cy="518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4EF3B-E1F6-3CC1-4DB9-BFA1D3166A61}"/>
              </a:ext>
            </a:extLst>
          </p:cNvPr>
          <p:cNvSpPr txBox="1"/>
          <p:nvPr/>
        </p:nvSpPr>
        <p:spPr>
          <a:xfrm>
            <a:off x="6421058" y="5606926"/>
            <a:ext cx="4674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altLang="en-US" sz="1400" dirty="0"/>
              <a:t>Display the top 15 locations, grouped by score (if 3 call it Fatality, if 2 call it Injury, if 1 call it Non-Injury)</a:t>
            </a:r>
          </a:p>
        </p:txBody>
      </p:sp>
    </p:spTree>
    <p:extLst>
      <p:ext uri="{BB962C8B-B14F-4D97-AF65-F5344CB8AC3E}">
        <p14:creationId xmlns:p14="http://schemas.microsoft.com/office/powerpoint/2010/main" val="30882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5C3F2-54AE-1515-121F-1A9950AE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48BBE-1F9C-2BDD-7EE1-ED78D3FA369E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Location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EC942A7-BB48-52CB-3828-D463AB484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19" y="719978"/>
            <a:ext cx="377850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Would you like to see the distribution of the individual crash scores (Fatality, Injury, Non-Injury) within these top 15 locations, or would you like to categorize the scores in the original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before calculating the total score for each location?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     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Yes, top 15 within these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Okay, I understand you want to see the top locations within each category (Fatality, Injury, and Non-Injury). Here's a plan to achieve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Categorize scores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Create a new column in the original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to categorize the scores as 'Fatality', 'Injury', or 'Non-Injury'.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Group by location and category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Group the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by both 'Location' and the new 'Score Category' column and calculate the sum of the scores for each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Rank within categories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For each 'Score Category', rank the locations based on their summed scores in descending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Select top 15 per category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Select the top 15 locations within each 'Score Category'.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Display results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Display the top 15 locations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Finish task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Summarize the findings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4D6136C-7C65-C94B-599B-7266B1E73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E99170F-C46E-7329-B78B-BD0D5ACE1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EC2B14D-9E16-2D27-8243-3B6043CFE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C9B52-1B08-84A7-D732-DB3D32363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384" y="280241"/>
            <a:ext cx="4163231" cy="605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85E-57C7-6217-BBB6-5721BFD4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368" y="3310044"/>
            <a:ext cx="3683412" cy="2971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94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8718-7BF2-399D-E63A-EA7F455F4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DCEEB1-2BAA-B2E8-47D4-2844226D9318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Matrix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1F32481-6109-4C49-620D-05EE4D3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CA2B10-9E45-761D-69EC-7669488E3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0511678-B631-61E0-9704-513C1730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D69EF-D1C6-70F2-41A4-8AFB623F1ABA}"/>
              </a:ext>
            </a:extLst>
          </p:cNvPr>
          <p:cNvSpPr txBox="1"/>
          <p:nvPr/>
        </p:nvSpPr>
        <p:spPr>
          <a:xfrm>
            <a:off x="227214" y="6129741"/>
            <a:ext cx="525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on the total dataset, create a matrix with DOW in the rows and Hour in the columns, use purple.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0F465-BB2E-BC71-2365-28CA7B18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646372"/>
            <a:ext cx="6504646" cy="5483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ABC2C-9124-7A36-8B48-C0A72A0ADCB0}"/>
              </a:ext>
            </a:extLst>
          </p:cNvPr>
          <p:cNvSpPr/>
          <p:nvPr/>
        </p:nvSpPr>
        <p:spPr>
          <a:xfrm>
            <a:off x="1746912" y="1758224"/>
            <a:ext cx="846162" cy="20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4BFE7-9B0D-E9E1-9B1F-FF82525F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23" y="2499224"/>
            <a:ext cx="5519577" cy="4369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F82DDA-6DDF-1E72-03C8-19CC9A00EFDA}"/>
              </a:ext>
            </a:extLst>
          </p:cNvPr>
          <p:cNvSpPr/>
          <p:nvPr/>
        </p:nvSpPr>
        <p:spPr>
          <a:xfrm>
            <a:off x="10058401" y="3494667"/>
            <a:ext cx="600501" cy="170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82DF5-995D-5A7A-AEE4-CEE6525BDD46}"/>
              </a:ext>
            </a:extLst>
          </p:cNvPr>
          <p:cNvSpPr txBox="1"/>
          <p:nvPr/>
        </p:nvSpPr>
        <p:spPr>
          <a:xfrm>
            <a:off x="8202305" y="3747244"/>
            <a:ext cx="376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cbar = False to remove legend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98D2FB-88B9-6AB8-A905-74DF7CF28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875" y="113054"/>
            <a:ext cx="4312693" cy="2273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3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6FD6-35CA-79C5-DEA4-EF1D1070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B07B5B-DF5B-D1F1-5836-7026FAF0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AC405-DFED-51F4-2807-B77BB6B7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3" y="167129"/>
            <a:ext cx="5248455" cy="222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2C18B-C352-0E0F-D679-454464CA4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3" y="2418737"/>
            <a:ext cx="5234246" cy="1986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9B6D2-1739-B2FC-7F50-1F461E0D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4" y="4517923"/>
            <a:ext cx="5212744" cy="178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5F9FA-1FB4-9383-6574-3F20CB90F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6" y="167129"/>
            <a:ext cx="5772791" cy="240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93B85-2D78-3221-3C35-C893C9D9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842" y="2659098"/>
            <a:ext cx="5295250" cy="3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D988-679E-56BF-A447-938FE747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11BF-4A9C-610F-B196-246329E2311B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1BA38A4-1405-E924-533D-E9D7446D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7AB2294-5408-89DD-CFD9-7BBAA7A0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1586A20-D713-6AD7-D3C2-BBAECCD5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D8E4F-03D0-8679-7883-811613FA1F64}"/>
              </a:ext>
            </a:extLst>
          </p:cNvPr>
          <p:cNvSpPr txBox="1"/>
          <p:nvPr/>
        </p:nvSpPr>
        <p:spPr>
          <a:xfrm>
            <a:off x="227214" y="6129741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graphs for day of week and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5CD93-31B6-3203-6685-8817B8A5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831078"/>
            <a:ext cx="6009813" cy="263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EF2AF5-3A8A-D1DE-5373-9851649D2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915" y="415539"/>
            <a:ext cx="5685966" cy="3237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0D95A-6787-3CB1-1C8B-80D257EBDE7F}"/>
              </a:ext>
            </a:extLst>
          </p:cNvPr>
          <p:cNvSpPr/>
          <p:nvPr/>
        </p:nvSpPr>
        <p:spPr>
          <a:xfrm>
            <a:off x="9217898" y="342504"/>
            <a:ext cx="990628" cy="27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469A71-719D-508D-C254-3F92D94309C0}"/>
              </a:ext>
            </a:extLst>
          </p:cNvPr>
          <p:cNvSpPr txBox="1"/>
          <p:nvPr/>
        </p:nvSpPr>
        <p:spPr>
          <a:xfrm>
            <a:off x="8105051" y="-26828"/>
            <a:ext cx="321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for a colorblind 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D16F7C-DB06-A5EB-2470-7B1E7EF4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569" y="3036500"/>
            <a:ext cx="6009814" cy="32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1BCE-D0FE-9863-DE17-8BBD60BF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7D7EFE-B56B-0F38-D5BB-CC8ABE62F619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205D47-B156-154E-9298-4FA7D8CE9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D16CED7-F106-8F7A-2E3F-884DC61E2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B1E5B72-2124-7B87-9CD7-F07D3878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2934B-5FE7-865C-3220-4F773839FCD6}"/>
              </a:ext>
            </a:extLst>
          </p:cNvPr>
          <p:cNvSpPr txBox="1"/>
          <p:nvPr/>
        </p:nvSpPr>
        <p:spPr>
          <a:xfrm>
            <a:off x="227214" y="5938669"/>
            <a:ext cx="525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Can we look at the distribution of crash categories for 2025?</a:t>
            </a:r>
          </a:p>
          <a:p>
            <a:r>
              <a:rPr lang="en-US" sz="1400" dirty="0"/>
              <a:t>Add a count label.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FD039-E603-A6AD-76D9-DF787082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646502"/>
            <a:ext cx="4753638" cy="2143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83496-B038-3722-EA0F-3B5907F90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2" y="180667"/>
            <a:ext cx="5246763" cy="6434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4E790-5D0E-F077-D071-655EBFF3036D}"/>
              </a:ext>
            </a:extLst>
          </p:cNvPr>
          <p:cNvSpPr/>
          <p:nvPr/>
        </p:nvSpPr>
        <p:spPr>
          <a:xfrm>
            <a:off x="5483156" y="1487382"/>
            <a:ext cx="364719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9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6E9C-5836-1511-69C1-257B26AF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E8147F-2FF9-8779-883C-F3BA1D9EEAE3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DB24E2-4A53-9091-4432-17962AE29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EB474A8-FE79-95D2-0184-C8F019B21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B419EC5-2784-5C75-D5D1-275FDA8FC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ACC37-4E6B-3576-D363-A80F6AE0A61A}"/>
              </a:ext>
            </a:extLst>
          </p:cNvPr>
          <p:cNvSpPr txBox="1"/>
          <p:nvPr/>
        </p:nvSpPr>
        <p:spPr>
          <a:xfrm>
            <a:off x="175867" y="6150073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Comparison charts by category across the years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8A4685-C483-322A-606C-1649A43F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7" y="646372"/>
            <a:ext cx="7816204" cy="3451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2A3F8-E0EC-5384-5058-C6570C8B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39" y="1683246"/>
            <a:ext cx="5656581" cy="4635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81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DCE72-A433-11A2-6A82-FE8A5252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ollection of vintage colorful toy cars">
            <a:extLst>
              <a:ext uri="{FF2B5EF4-FFF2-40B4-BE49-F238E27FC236}">
                <a16:creationId xmlns:a16="http://schemas.microsoft.com/office/drawing/2014/main" id="{7A069B5B-60A2-0F21-476F-99CAECBC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0" y="415539"/>
            <a:ext cx="7756383" cy="5817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5E390-C12D-23F7-EBAB-514FBD1A849E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Export and Download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28B7DD-FE6A-9F7E-71F1-CBA189EC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7A12F07-367A-A11F-5EA9-CFFE879F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F546C6A-73BF-B7E1-9297-B76672424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7311D-C158-645F-4682-4EE9F4506B2E}"/>
              </a:ext>
            </a:extLst>
          </p:cNvPr>
          <p:cNvSpPr txBox="1"/>
          <p:nvPr/>
        </p:nvSpPr>
        <p:spPr>
          <a:xfrm>
            <a:off x="175867" y="6150073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Export final </a:t>
            </a:r>
            <a:r>
              <a:rPr lang="en-US" sz="1400" dirty="0" err="1"/>
              <a:t>dataframe</a:t>
            </a:r>
            <a:r>
              <a:rPr lang="en-US" sz="1400" dirty="0"/>
              <a:t> and all the graphs as jpgs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DCA09-6B5D-CEA9-1DAC-DCEBE7C8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6" y="810301"/>
            <a:ext cx="6237329" cy="5175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595E2C-DE04-5363-76E7-C0E8CB71F8B7}"/>
              </a:ext>
            </a:extLst>
          </p:cNvPr>
          <p:cNvSpPr/>
          <p:nvPr/>
        </p:nvSpPr>
        <p:spPr>
          <a:xfrm>
            <a:off x="474428" y="1350905"/>
            <a:ext cx="1449906" cy="106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109CC-B84A-E8B7-B79B-B2CF1B7F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76" t="35224" r="79746" b="49251"/>
          <a:stretch>
            <a:fillRect/>
          </a:stretch>
        </p:blipFill>
        <p:spPr>
          <a:xfrm>
            <a:off x="1449091" y="2219477"/>
            <a:ext cx="950486" cy="1064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060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DDFA0-1857-82F2-D75A-41BB49D0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B19-2DEC-B005-B71E-130805980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UNPIVOT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7AEDEBB-5F98-8BD5-6679-9F1BF66FD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SPILLMAN</a:t>
            </a:r>
          </a:p>
        </p:txBody>
      </p:sp>
    </p:spTree>
    <p:extLst>
      <p:ext uri="{BB962C8B-B14F-4D97-AF65-F5344CB8AC3E}">
        <p14:creationId xmlns:p14="http://schemas.microsoft.com/office/powerpoint/2010/main" val="150811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B4CF-E529-4AE6-28A7-040D102B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998AF52-8489-F11A-2514-79C55B684230}"/>
              </a:ext>
            </a:extLst>
          </p:cNvPr>
          <p:cNvSpPr txBox="1"/>
          <p:nvPr/>
        </p:nvSpPr>
        <p:spPr>
          <a:xfrm>
            <a:off x="8084279" y="191529"/>
            <a:ext cx="3813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SPILLMAN</a:t>
            </a:r>
          </a:p>
          <a:p>
            <a:endParaRPr lang="en-US" sz="2400" b="1" dirty="0"/>
          </a:p>
          <a:p>
            <a:r>
              <a:rPr lang="en-US" sz="2400" b="1" dirty="0"/>
              <a:t>3.5 Years of Data</a:t>
            </a:r>
          </a:p>
          <a:p>
            <a:r>
              <a:rPr lang="en-US" sz="2400" b="1" dirty="0"/>
              <a:t>22+ text files per year</a:t>
            </a:r>
          </a:p>
          <a:p>
            <a:endParaRPr lang="en-US" sz="2400" b="1" dirty="0"/>
          </a:p>
          <a:p>
            <a:r>
              <a:rPr lang="en-US" sz="2400" b="1" dirty="0"/>
              <a:t>Challenges:</a:t>
            </a:r>
          </a:p>
          <a:p>
            <a:r>
              <a:rPr lang="en-US" sz="2400" b="1" dirty="0"/>
              <a:t>Export to text file</a:t>
            </a:r>
          </a:p>
          <a:p>
            <a:r>
              <a:rPr lang="en-US" sz="2400" b="1" dirty="0"/>
              <a:t>Data in Rows not Columns</a:t>
            </a:r>
          </a:p>
          <a:p>
            <a:pPr marL="344488"/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64BC3-40C4-F13D-41AF-95486346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46" y="191529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92137-96BD-C0A3-4E2F-BF14A2B9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55"/>
          <a:stretch>
            <a:fillRect/>
          </a:stretch>
        </p:blipFill>
        <p:spPr>
          <a:xfrm>
            <a:off x="159422" y="191529"/>
            <a:ext cx="2287216" cy="6475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71006-4EC4-37AA-EE26-BEF79889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31" y="3236926"/>
            <a:ext cx="3180553" cy="3621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21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395B-7CFE-D5A5-2A60-D9FC2511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EA1C4-C92E-5DEA-E25F-1E2BCCDE2935}"/>
              </a:ext>
            </a:extLst>
          </p:cNvPr>
          <p:cNvSpPr txBox="1"/>
          <p:nvPr/>
        </p:nvSpPr>
        <p:spPr>
          <a:xfrm>
            <a:off x="6489896" y="208396"/>
            <a:ext cx="54224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Google </a:t>
            </a:r>
            <a:r>
              <a:rPr lang="en-US" sz="2400" b="1" dirty="0" err="1"/>
              <a:t>Colab</a:t>
            </a:r>
            <a:r>
              <a:rPr lang="en-US" sz="2400" b="1" dirty="0"/>
              <a:t> online to build </a:t>
            </a:r>
            <a:r>
              <a:rPr lang="en-US" sz="2400" b="1" dirty="0" err="1"/>
              <a:t>Jupyter</a:t>
            </a:r>
            <a:r>
              <a:rPr lang="en-US" sz="2400" b="1" dirty="0"/>
              <a:t> Notebooks.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b="1" dirty="0"/>
              <a:t>Drag and drop an Excel file into Google </a:t>
            </a:r>
            <a:r>
              <a:rPr lang="en-US" sz="2400" b="1" dirty="0" err="1"/>
              <a:t>Colab</a:t>
            </a:r>
            <a:endParaRPr lang="en-US" sz="2400" b="1" dirty="0"/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b="1" dirty="0"/>
              <a:t>Use AI-generated Python code to write the steps we would do in Excel (sort, insert columns, formulas, clean data, </a:t>
            </a:r>
            <a:r>
              <a:rPr lang="en-US" sz="2400" b="1" dirty="0" err="1"/>
              <a:t>etc</a:t>
            </a:r>
            <a:r>
              <a:rPr lang="en-US" sz="2400" b="1" dirty="0"/>
              <a:t>)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b="1" dirty="0"/>
              <a:t>Export files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b="1" dirty="0"/>
              <a:t>Save/download </a:t>
            </a:r>
            <a:r>
              <a:rPr lang="en-US" sz="2400" b="1" dirty="0" err="1"/>
              <a:t>Jupyter</a:t>
            </a:r>
            <a:r>
              <a:rPr lang="en-US" sz="2400" b="1" dirty="0"/>
              <a:t> Notebook for future use</a:t>
            </a:r>
          </a:p>
          <a:p>
            <a:endParaRPr lang="en-US" sz="1200" b="1" dirty="0"/>
          </a:p>
          <a:p>
            <a:r>
              <a:rPr lang="en-US" sz="2400" b="1" dirty="0"/>
              <a:t>In Excel terms, it is similar to macros. </a:t>
            </a:r>
          </a:p>
        </p:txBody>
      </p:sp>
      <p:pic>
        <p:nvPicPr>
          <p:cNvPr id="4" name="Picture 3" descr="Text&#10;&#10;AI-generated content may be incorrect.">
            <a:extLst>
              <a:ext uri="{FF2B5EF4-FFF2-40B4-BE49-F238E27FC236}">
                <a16:creationId xmlns:a16="http://schemas.microsoft.com/office/drawing/2014/main" id="{7612C354-590A-BE3F-00BA-D6BFF97B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2" y="0"/>
            <a:ext cx="601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9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87FA-B097-F92F-EA6F-5D33B5B3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E27FB13-E3B7-6B76-0B1D-490C7C470A11}"/>
              </a:ext>
            </a:extLst>
          </p:cNvPr>
          <p:cNvSpPr txBox="1"/>
          <p:nvPr/>
        </p:nvSpPr>
        <p:spPr>
          <a:xfrm>
            <a:off x="8378990" y="191529"/>
            <a:ext cx="38130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SPILLMAN</a:t>
            </a:r>
          </a:p>
          <a:p>
            <a:endParaRPr lang="en-US" sz="2400" b="1" dirty="0"/>
          </a:p>
          <a:p>
            <a:r>
              <a:rPr lang="en-US" sz="2400" b="1" dirty="0"/>
              <a:t>3.5 Years of Data</a:t>
            </a:r>
          </a:p>
          <a:p>
            <a:r>
              <a:rPr lang="en-US" sz="2400" b="1" dirty="0"/>
              <a:t>22+ text files per year</a:t>
            </a:r>
          </a:p>
          <a:p>
            <a:r>
              <a:rPr lang="en-US" sz="2400" b="1" dirty="0"/>
              <a:t>Data needed in Rows</a:t>
            </a:r>
          </a:p>
          <a:p>
            <a:endParaRPr lang="en-US" sz="2400" b="1" dirty="0"/>
          </a:p>
          <a:p>
            <a:r>
              <a:rPr lang="en-US" sz="2400" b="1" dirty="0"/>
              <a:t>Drag &amp; Drop 22 files into Google Colab.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344488"/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24D3D-203F-99E4-3F42-6E3BCC64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55"/>
          <a:stretch>
            <a:fillRect/>
          </a:stretch>
        </p:blipFill>
        <p:spPr>
          <a:xfrm>
            <a:off x="159422" y="191529"/>
            <a:ext cx="2287216" cy="6475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2D36E-6BFD-83D4-570D-FAF8F6EF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920" y="191529"/>
            <a:ext cx="5532648" cy="6314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59EC22-B9DB-5ECE-69E1-DB187FE4B9B4}"/>
              </a:ext>
            </a:extLst>
          </p:cNvPr>
          <p:cNvSpPr txBox="1"/>
          <p:nvPr/>
        </p:nvSpPr>
        <p:spPr>
          <a:xfrm>
            <a:off x="2850542" y="2639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330889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754A2-3780-A1F2-44C6-114846B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12FDD-4A28-4CA7-44A5-6EF5F3C5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92676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70B2A-E3F9-63F0-BE02-C30235A3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007" y="690091"/>
            <a:ext cx="6730135" cy="5272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8C907-0B30-9E7B-24A9-0143F6949905}"/>
              </a:ext>
            </a:extLst>
          </p:cNvPr>
          <p:cNvSpPr txBox="1"/>
          <p:nvPr/>
        </p:nvSpPr>
        <p:spPr>
          <a:xfrm>
            <a:off x="5041292" y="7592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822255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F8D6C-0710-FC96-92CA-4CCFDFCF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0A2D9E-2DC8-5FE9-ACC9-DC86DEE8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2" y="157162"/>
            <a:ext cx="5244000" cy="6257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110C9F-25AF-ADB9-D078-E3B902006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79" b="23664"/>
          <a:stretch>
            <a:fillRect/>
          </a:stretch>
        </p:blipFill>
        <p:spPr>
          <a:xfrm>
            <a:off x="5734049" y="542924"/>
            <a:ext cx="6034653" cy="441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443264-4043-E22D-C997-347D9A8E6EAF}"/>
              </a:ext>
            </a:extLst>
          </p:cNvPr>
          <p:cNvSpPr/>
          <p:nvPr/>
        </p:nvSpPr>
        <p:spPr>
          <a:xfrm>
            <a:off x="4584573" y="428624"/>
            <a:ext cx="863649" cy="4095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A05C452-C1E3-CCDE-6336-FDCB8839480E}"/>
              </a:ext>
            </a:extLst>
          </p:cNvPr>
          <p:cNvSpPr/>
          <p:nvPr/>
        </p:nvSpPr>
        <p:spPr>
          <a:xfrm>
            <a:off x="5124450" y="2390775"/>
            <a:ext cx="1066800" cy="5905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55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EA55-3421-3D61-DFA6-D7106667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A15B8C-1777-8CCF-B2D2-52A430B7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02" y="428624"/>
            <a:ext cx="6200776" cy="57897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7F726E-EDE2-1F1C-491B-61A7383112CD}"/>
              </a:ext>
            </a:extLst>
          </p:cNvPr>
          <p:cNvSpPr/>
          <p:nvPr/>
        </p:nvSpPr>
        <p:spPr>
          <a:xfrm>
            <a:off x="5746700" y="428623"/>
            <a:ext cx="463600" cy="4095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586DF-6734-A3CE-659D-BCFFE30E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2" y="86011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7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997D4-1560-9C52-F0A2-065118435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510A6A00-A75E-6700-D1B1-9D6DAB7795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B43B33-64B1-7899-F618-92340C2F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71D24F-BFF1-6984-FB95-9017D3E74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sz="3200" dirty="0"/>
              <a:t>Suzanna Howard</a:t>
            </a:r>
          </a:p>
          <a:p>
            <a:r>
              <a:rPr lang="en-US" sz="3200" dirty="0"/>
              <a:t>Suzanna.howard@westjordan.Utah.gov</a:t>
            </a:r>
          </a:p>
          <a:p>
            <a:r>
              <a:rPr lang="en-US" sz="2800" dirty="0"/>
              <a:t>West Jordan Police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06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3D87B-B136-97AE-2E6B-6E1069BB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1F64466-5CD8-C4D5-FB5F-B42449BD7A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EDB2B9-0217-E686-B387-38F74AF77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3" y="2286000"/>
            <a:ext cx="12157587" cy="22860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efficiency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google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 two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Suzanna Howard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 Jordan (UT) police department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FBB19-4F40-5122-8761-4BCB57D8B0EC}"/>
              </a:ext>
            </a:extLst>
          </p:cNvPr>
          <p:cNvSpPr txBox="1"/>
          <p:nvPr/>
        </p:nvSpPr>
        <p:spPr>
          <a:xfrm>
            <a:off x="0" y="6457890"/>
            <a:ext cx="68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*Gmail account required to use Google Colab</a:t>
            </a:r>
          </a:p>
        </p:txBody>
      </p:sp>
    </p:spTree>
    <p:extLst>
      <p:ext uri="{BB962C8B-B14F-4D97-AF65-F5344CB8AC3E}">
        <p14:creationId xmlns:p14="http://schemas.microsoft.com/office/powerpoint/2010/main" val="3843964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CB5B-D2B3-52AF-6790-1D30760E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BA9A9FC8-2B4D-D523-409F-A96F74844F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05856-6932-1846-31A4-F949B9A04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691" y="1505878"/>
            <a:ext cx="6122618" cy="3592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2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1689-7B39-BCB9-E12F-09E9E2C6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37204-E9C8-7450-ADAF-858FA7665876}"/>
              </a:ext>
            </a:extLst>
          </p:cNvPr>
          <p:cNvSpPr txBox="1"/>
          <p:nvPr/>
        </p:nvSpPr>
        <p:spPr>
          <a:xfrm>
            <a:off x="6489896" y="208396"/>
            <a:ext cx="54224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Google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Colab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online to build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Jupyter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Notebooks.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Drag and drop an Excel file into Google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Colab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AI-generated Python code to write the steps we would do in Excel (sort, insert columns, formulas, clean data,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Export files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Save/download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Jupyter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Notebook for future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Excel terms, it is similar to macros. </a:t>
            </a:r>
          </a:p>
        </p:txBody>
      </p:sp>
      <p:pic>
        <p:nvPicPr>
          <p:cNvPr id="4" name="Picture 3" descr="Text&#10;&#10;AI-generated content may be incorrect.">
            <a:extLst>
              <a:ext uri="{FF2B5EF4-FFF2-40B4-BE49-F238E27FC236}">
                <a16:creationId xmlns:a16="http://schemas.microsoft.com/office/drawing/2014/main" id="{8055FEDC-7DDC-1740-01D5-E6FB9867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2" y="0"/>
            <a:ext cx="601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0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E8624-F5BB-41FF-D1CB-C677579F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-up of woman's hands typing and using a trackpad on a laptop with mug">
            <a:extLst>
              <a:ext uri="{FF2B5EF4-FFF2-40B4-BE49-F238E27FC236}">
                <a16:creationId xmlns:a16="http://schemas.microsoft.com/office/drawing/2014/main" id="{4D6EAAEB-617C-7864-BBD2-13C747FC00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r="3216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C170D-E0D0-919E-1A2B-F6B12C73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208487"/>
            <a:ext cx="4837176" cy="559613"/>
          </a:xfrm>
          <a:noFill/>
        </p:spPr>
        <p:txBody>
          <a:bodyPr anchor="b">
            <a:noAutofit/>
          </a:bodyPr>
          <a:lstStyle/>
          <a:p>
            <a:r>
              <a:rPr lang="en-US" b="1" u="sng" dirty="0"/>
              <a:t>HOUR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5371-1CAD-4050-A363-E147BD3A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6" y="768100"/>
            <a:ext cx="4837174" cy="2655417"/>
          </a:xfrm>
          <a:noFill/>
        </p:spPr>
        <p:txBody>
          <a:bodyPr anchor="t">
            <a:normAutofit fontScale="47500" lnSpcReduction="20000"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GOOGLE COLAB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CAVEATS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Activities:	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dangerous intersections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graphs/charts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unpivot</a:t>
            </a:r>
          </a:p>
          <a:p>
            <a:r>
              <a:rPr lang="en-US" dirty="0"/>
              <a:t>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9DEA4E-A518-A0CA-35C0-C0D2B18E07A1}"/>
              </a:ext>
            </a:extLst>
          </p:cNvPr>
          <p:cNvSpPr txBox="1">
            <a:spLocks/>
          </p:cNvSpPr>
          <p:nvPr/>
        </p:nvSpPr>
        <p:spPr>
          <a:xfrm>
            <a:off x="6562816" y="3260751"/>
            <a:ext cx="4837176" cy="559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HOUR TWO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E73309-B4DB-873A-92B9-E69583D0078F}"/>
              </a:ext>
            </a:extLst>
          </p:cNvPr>
          <p:cNvSpPr txBox="1">
            <a:spLocks/>
          </p:cNvSpPr>
          <p:nvPr/>
        </p:nvSpPr>
        <p:spPr>
          <a:xfrm>
            <a:off x="6562816" y="3820365"/>
            <a:ext cx="5492826" cy="265541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INTRODUCTION TO GOOGLE COLAB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CAVEATS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Activities:	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00050" algn="l"/>
                <a:tab pos="742950" algn="l"/>
              </a:tabLst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	officer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00050" algn="l"/>
              </a:tabLst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	forecasting / EDUCATED GUESSING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00050" algn="l"/>
              </a:tabLst>
              <a:defRPr/>
            </a:pPr>
            <a:r>
              <a:rPr kumimoji="0" lang="en-US" sz="27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	graphs/charts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all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B140F-34CB-6BB3-3E59-EF1ED17DD872}"/>
              </a:ext>
            </a:extLst>
          </p:cNvPr>
          <p:cNvSpPr txBox="1"/>
          <p:nvPr/>
        </p:nvSpPr>
        <p:spPr>
          <a:xfrm>
            <a:off x="206541" y="208487"/>
            <a:ext cx="61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Aharoni" panose="02010803020104030203" pitchFamily="2" charset="-79"/>
              </a:rPr>
              <a:t>https://github.com/Suzanna-Howard34/IACA-Lab-Files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F103B-DEF2-2057-1912-2457103B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12" y="629720"/>
            <a:ext cx="914528" cy="228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976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92BD-C522-8DFC-ACAC-42441A0F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FD1E2-64D6-94A9-2BC4-90C7624E2632}"/>
              </a:ext>
            </a:extLst>
          </p:cNvPr>
          <p:cNvSpPr txBox="1"/>
          <p:nvPr/>
        </p:nvSpPr>
        <p:spPr>
          <a:xfrm>
            <a:off x="6828706" y="208396"/>
            <a:ext cx="48135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 “Google Colab”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https://colab.research.google.com/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Type: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Colab.new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GMAIL ACCOUNT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 ONLINE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INSTALLATION/CONFIGURATION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JUPYTER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NOTEBOOKS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 GENERATED PYTHON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GEMINI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CHAT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GPT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COMMENT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E2663-52FD-42E6-8FEC-C21423E9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37" y="153618"/>
            <a:ext cx="6095515" cy="6407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E64ED0-B694-B50A-7348-00003BA11908}"/>
              </a:ext>
            </a:extLst>
          </p:cNvPr>
          <p:cNvSpPr/>
          <p:nvPr/>
        </p:nvSpPr>
        <p:spPr>
          <a:xfrm>
            <a:off x="5746716" y="606420"/>
            <a:ext cx="581526" cy="19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5B125-C5EC-8C3C-1016-9EF7176B1367}"/>
              </a:ext>
            </a:extLst>
          </p:cNvPr>
          <p:cNvSpPr/>
          <p:nvPr/>
        </p:nvSpPr>
        <p:spPr>
          <a:xfrm>
            <a:off x="6247180" y="336913"/>
            <a:ext cx="239262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5A6D4-94A3-ED9C-B8B8-25BAA6286285}"/>
              </a:ext>
            </a:extLst>
          </p:cNvPr>
          <p:cNvCxnSpPr/>
          <p:nvPr/>
        </p:nvCxnSpPr>
        <p:spPr>
          <a:xfrm>
            <a:off x="7019109" y="1670141"/>
            <a:ext cx="4188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AB1715-D1B6-6FAD-432B-CCE5B3DC030E}"/>
              </a:ext>
            </a:extLst>
          </p:cNvPr>
          <p:cNvSpPr/>
          <p:nvPr/>
        </p:nvSpPr>
        <p:spPr>
          <a:xfrm>
            <a:off x="2311854" y="3486216"/>
            <a:ext cx="933093" cy="24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1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-up of woman's hands typing and using a trackpad on a laptop with mug">
            <a:extLst>
              <a:ext uri="{FF2B5EF4-FFF2-40B4-BE49-F238E27FC236}">
                <a16:creationId xmlns:a16="http://schemas.microsoft.com/office/drawing/2014/main" id="{EA38C8EC-469B-305F-5C0B-A3274B495B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r="3216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208487"/>
            <a:ext cx="4837176" cy="559613"/>
          </a:xfrm>
          <a:noFill/>
        </p:spPr>
        <p:txBody>
          <a:bodyPr anchor="b">
            <a:noAutofit/>
          </a:bodyPr>
          <a:lstStyle/>
          <a:p>
            <a:r>
              <a:rPr lang="en-US" b="1" u="sng" dirty="0"/>
              <a:t>HOUR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6" y="768100"/>
            <a:ext cx="4837174" cy="2655417"/>
          </a:xfrm>
          <a:noFill/>
        </p:spPr>
        <p:txBody>
          <a:bodyPr anchor="t">
            <a:normAutofit fontScale="47500" lnSpcReduction="20000"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GOOGLE COLAB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CAVEATS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Activities:	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dangerous intersections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graphs/charts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unpivot</a:t>
            </a:r>
          </a:p>
          <a:p>
            <a:r>
              <a:rPr lang="en-US" dirty="0"/>
              <a:t>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8036F-8BA4-8CD2-0146-685B682DB594}"/>
              </a:ext>
            </a:extLst>
          </p:cNvPr>
          <p:cNvSpPr txBox="1">
            <a:spLocks/>
          </p:cNvSpPr>
          <p:nvPr/>
        </p:nvSpPr>
        <p:spPr>
          <a:xfrm>
            <a:off x="6562816" y="3260751"/>
            <a:ext cx="4837176" cy="559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HOUR TWO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962230-E7C9-658D-77F8-0130BB131126}"/>
              </a:ext>
            </a:extLst>
          </p:cNvPr>
          <p:cNvSpPr txBox="1">
            <a:spLocks/>
          </p:cNvSpPr>
          <p:nvPr/>
        </p:nvSpPr>
        <p:spPr>
          <a:xfrm>
            <a:off x="6562816" y="3820365"/>
            <a:ext cx="5492826" cy="265541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GOOGLE COLAB</a:t>
            </a:r>
          </a:p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CAVEATS</a:t>
            </a:r>
          </a:p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Activities:	</a:t>
            </a:r>
          </a:p>
          <a:p>
            <a:pPr>
              <a:tabLst>
                <a:tab pos="400050" algn="l"/>
                <a:tab pos="7429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officer AVAILABILITY</a:t>
            </a:r>
          </a:p>
          <a:p>
            <a:pPr>
              <a:tabLst>
                <a:tab pos="4000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forecasting / EDUCATED GUESSING</a:t>
            </a:r>
          </a:p>
          <a:p>
            <a:pPr>
              <a:tabLst>
                <a:tab pos="4000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graphs/charts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E9EE5-EC59-ACC2-841C-B67A3A6A2553}"/>
              </a:ext>
            </a:extLst>
          </p:cNvPr>
          <p:cNvSpPr txBox="1"/>
          <p:nvPr/>
        </p:nvSpPr>
        <p:spPr>
          <a:xfrm>
            <a:off x="206541" y="208487"/>
            <a:ext cx="61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  <a:cs typeface="Aharoni" panose="02010803020104030203" pitchFamily="2" charset="-79"/>
              </a:rPr>
              <a:t>https://github.com/Suzanna-Howard34/IACA-Lab-Files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2E7E3-F227-3283-283D-3B35DAB24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12" y="629720"/>
            <a:ext cx="914528" cy="228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B0D61-C8E9-4295-4397-EC6FC581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26CAA-4557-C3AC-F478-087969FE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56" y="236873"/>
            <a:ext cx="5543937" cy="5965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59EEB7CD-7AFE-530F-005F-22A7F0B8B1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</p:spTree>
    <p:extLst>
      <p:ext uri="{BB962C8B-B14F-4D97-AF65-F5344CB8AC3E}">
        <p14:creationId xmlns:p14="http://schemas.microsoft.com/office/powerpoint/2010/main" val="457666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640-5FA9-4444-2813-0FF1BEE9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AFB5A-4094-5409-27A9-BEE7B083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1" y="118305"/>
            <a:ext cx="5257867" cy="3012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2C9A0-9646-A11E-2E0E-75C887AB6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2" y="3340623"/>
            <a:ext cx="5257867" cy="3069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66431-9B9A-D99B-7274-27BB2EAD6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727" y="118305"/>
            <a:ext cx="5125329" cy="3136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80308-1607-015F-7F87-AFC627221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32920"/>
            <a:ext cx="5125329" cy="2962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53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50E6-D367-4F9B-9002-30C0416F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E8C614-A5F4-E341-F904-106B199F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0" y="178087"/>
            <a:ext cx="4614010" cy="6501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AE1FE-796E-CEEC-9761-709BAD4D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302081"/>
            <a:ext cx="5441587" cy="2933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64378-5578-AA5C-68AA-F5E72200A99B}"/>
              </a:ext>
            </a:extLst>
          </p:cNvPr>
          <p:cNvSpPr txBox="1"/>
          <p:nvPr/>
        </p:nvSpPr>
        <p:spPr>
          <a:xfrm>
            <a:off x="5807981" y="3516782"/>
            <a:ext cx="523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Law Enforcement Specific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Avoid Victim/Suspect/Officer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data that would be on a public facing website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permission from Admin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Anonymize, if possible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472B6-2175-FD53-C600-54ADD6B206A8}"/>
              </a:ext>
            </a:extLst>
          </p:cNvPr>
          <p:cNvSpPr txBox="1"/>
          <p:nvPr/>
        </p:nvSpPr>
        <p:spPr>
          <a:xfrm>
            <a:off x="945542" y="2258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79000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DEBA-B40B-36C1-5442-AF644BF24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CEBD-D8AC-3912-6E71-19D02490F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OFFICER AVAILABILITY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3EB03CD-42FB-31CC-4439-82AC5BFDB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SPILLMAN / VERSATERM</a:t>
            </a:r>
          </a:p>
        </p:txBody>
      </p:sp>
    </p:spTree>
    <p:extLst>
      <p:ext uri="{BB962C8B-B14F-4D97-AF65-F5344CB8AC3E}">
        <p14:creationId xmlns:p14="http://schemas.microsoft.com/office/powerpoint/2010/main" val="110831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A255-C833-A6C8-7E8E-518933CE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AEE1F1-CA95-8B1F-09EB-266FF85F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" y="3412"/>
            <a:ext cx="600384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BA0A6E-BD06-75E0-F838-830134BB8B2C}"/>
              </a:ext>
            </a:extLst>
          </p:cNvPr>
          <p:cNvSpPr txBox="1"/>
          <p:nvPr/>
        </p:nvSpPr>
        <p:spPr>
          <a:xfrm>
            <a:off x="6371036" y="602030"/>
            <a:ext cx="52274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Rename Untitled Notebook</a:t>
            </a:r>
          </a:p>
          <a:p>
            <a:endParaRPr lang="en-US" sz="1200" b="1" dirty="0"/>
          </a:p>
          <a:p>
            <a:r>
              <a:rPr lang="en-US" sz="2400" b="1" dirty="0"/>
              <a:t>Click on Files, Drag and Drop file</a:t>
            </a:r>
          </a:p>
          <a:p>
            <a:endParaRPr lang="en-US" sz="1200" b="1" dirty="0"/>
          </a:p>
          <a:p>
            <a:r>
              <a:rPr lang="en-US" sz="2400" b="1" dirty="0"/>
              <a:t>Import Libraries</a:t>
            </a:r>
          </a:p>
          <a:p>
            <a:endParaRPr lang="en-US" sz="1200" b="1" dirty="0"/>
          </a:p>
          <a:p>
            <a:r>
              <a:rPr lang="en-US" sz="2400" b="1" dirty="0"/>
              <a:t>Import Excel file</a:t>
            </a:r>
          </a:p>
          <a:p>
            <a:endParaRPr lang="en-US" sz="1200" b="1" dirty="0"/>
          </a:p>
          <a:p>
            <a:r>
              <a:rPr lang="en-US" sz="2400" b="1" dirty="0" err="1"/>
              <a:t>df.head</a:t>
            </a:r>
            <a:r>
              <a:rPr lang="en-US" sz="2400" b="1" dirty="0"/>
              <a:t>() – first 5 rows</a:t>
            </a:r>
          </a:p>
          <a:p>
            <a:endParaRPr lang="en-US" sz="1200" b="1" dirty="0"/>
          </a:p>
          <a:p>
            <a:r>
              <a:rPr lang="en-US" sz="2400" b="1" dirty="0" err="1"/>
              <a:t>Df.tail</a:t>
            </a:r>
            <a:r>
              <a:rPr lang="en-US" sz="2400" b="1" dirty="0"/>
              <a:t>() – last 5 rows</a:t>
            </a:r>
          </a:p>
          <a:p>
            <a:endParaRPr lang="en-US" sz="1200" b="1" dirty="0"/>
          </a:p>
          <a:p>
            <a:r>
              <a:rPr lang="en-US" sz="2400" b="1" dirty="0" err="1"/>
              <a:t>df.shape</a:t>
            </a:r>
            <a:r>
              <a:rPr lang="en-US" sz="2400" b="1" dirty="0"/>
              <a:t> – rows, columns</a:t>
            </a:r>
          </a:p>
          <a:p>
            <a:endParaRPr lang="en-US" sz="1200" b="1" dirty="0"/>
          </a:p>
          <a:p>
            <a:r>
              <a:rPr lang="en-US" sz="2400" b="1" dirty="0"/>
              <a:t>df.info() – format categories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22EB1-1075-6D0B-4317-19B38A8DF122}"/>
              </a:ext>
            </a:extLst>
          </p:cNvPr>
          <p:cNvSpPr/>
          <p:nvPr/>
        </p:nvSpPr>
        <p:spPr>
          <a:xfrm>
            <a:off x="480051" y="1"/>
            <a:ext cx="1459759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EF1D9-BA08-467C-3B75-768967EA3DD5}"/>
              </a:ext>
            </a:extLst>
          </p:cNvPr>
          <p:cNvSpPr/>
          <p:nvPr/>
        </p:nvSpPr>
        <p:spPr>
          <a:xfrm>
            <a:off x="397948" y="1306354"/>
            <a:ext cx="831962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C83F-F8FE-2A28-D306-28967F48D57E}"/>
              </a:ext>
            </a:extLst>
          </p:cNvPr>
          <p:cNvSpPr/>
          <p:nvPr/>
        </p:nvSpPr>
        <p:spPr>
          <a:xfrm>
            <a:off x="97448" y="1538437"/>
            <a:ext cx="221001" cy="3040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437A9-BA64-05F6-C344-57771A704540}"/>
              </a:ext>
            </a:extLst>
          </p:cNvPr>
          <p:cNvSpPr txBox="1"/>
          <p:nvPr/>
        </p:nvSpPr>
        <p:spPr>
          <a:xfrm>
            <a:off x="7733047" y="4772876"/>
            <a:ext cx="2877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Text</a:t>
            </a:r>
          </a:p>
          <a:p>
            <a:r>
              <a:rPr lang="en-US" dirty="0"/>
              <a:t>Float64 = Decimal Number</a:t>
            </a:r>
          </a:p>
          <a:p>
            <a:r>
              <a:rPr lang="en-US" dirty="0"/>
              <a:t>Int64 = Whole Number</a:t>
            </a:r>
          </a:p>
          <a:p>
            <a:r>
              <a:rPr lang="en-US" dirty="0"/>
              <a:t>Datetime64 = Date/Time</a:t>
            </a:r>
          </a:p>
          <a:p>
            <a:r>
              <a:rPr lang="en-US" dirty="0"/>
              <a:t>Timedelta64[ns(1) =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35AA3-141B-0B05-FD79-E4B1CBF10045}"/>
              </a:ext>
            </a:extLst>
          </p:cNvPr>
          <p:cNvSpPr txBox="1"/>
          <p:nvPr/>
        </p:nvSpPr>
        <p:spPr>
          <a:xfrm>
            <a:off x="6371037" y="83340"/>
            <a:ext cx="381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Starter Steps</a:t>
            </a:r>
          </a:p>
        </p:txBody>
      </p:sp>
    </p:spTree>
    <p:extLst>
      <p:ext uri="{BB962C8B-B14F-4D97-AF65-F5344CB8AC3E}">
        <p14:creationId xmlns:p14="http://schemas.microsoft.com/office/powerpoint/2010/main" val="914533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65D5-93E7-CC9A-EC3A-AA74F775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C6F0C-D77D-624F-29C0-13CD5129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3" y="776975"/>
            <a:ext cx="8722573" cy="3605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12623-E617-13F0-267B-5EF549AADD1F}"/>
              </a:ext>
            </a:extLst>
          </p:cNvPr>
          <p:cNvSpPr txBox="1"/>
          <p:nvPr/>
        </p:nvSpPr>
        <p:spPr>
          <a:xfrm>
            <a:off x="551793" y="126124"/>
            <a:ext cx="673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Sort by Unit then Date/Time</a:t>
            </a:r>
          </a:p>
        </p:txBody>
      </p:sp>
    </p:spTree>
    <p:extLst>
      <p:ext uri="{BB962C8B-B14F-4D97-AF65-F5344CB8AC3E}">
        <p14:creationId xmlns:p14="http://schemas.microsoft.com/office/powerpoint/2010/main" val="44774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461C-1A49-0952-E30D-84297467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2C2624-2EDA-37E8-9030-77E4305C261F}"/>
              </a:ext>
            </a:extLst>
          </p:cNvPr>
          <p:cNvSpPr txBox="1"/>
          <p:nvPr/>
        </p:nvSpPr>
        <p:spPr>
          <a:xfrm>
            <a:off x="551793" y="141887"/>
            <a:ext cx="109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 create a new column called Time that subtracts the current Date/Time from the previous Date/Time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2BCEB-6E67-0102-0998-7F5CFA44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8" y="589295"/>
            <a:ext cx="8272497" cy="5374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F6267B-2E46-AA88-0141-4AC712F3C39D}"/>
              </a:ext>
            </a:extLst>
          </p:cNvPr>
          <p:cNvSpPr/>
          <p:nvPr/>
        </p:nvSpPr>
        <p:spPr>
          <a:xfrm>
            <a:off x="1128417" y="5473891"/>
            <a:ext cx="831962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14DC-3F95-1D08-2743-E5D7FE1B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A1A6C-948B-B81C-1851-E843F18A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0" y="605061"/>
            <a:ext cx="8586952" cy="536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DE38E-033D-DB53-849C-E8532CDAF00B}"/>
              </a:ext>
            </a:extLst>
          </p:cNvPr>
          <p:cNvSpPr txBox="1"/>
          <p:nvPr/>
        </p:nvSpPr>
        <p:spPr>
          <a:xfrm>
            <a:off x="551793" y="141887"/>
            <a:ext cx="109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 remove any rows that have a value in the Time column over 5:00:00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A3FDB-DC2A-6EBE-78CC-19F969C6275A}"/>
              </a:ext>
            </a:extLst>
          </p:cNvPr>
          <p:cNvSpPr/>
          <p:nvPr/>
        </p:nvSpPr>
        <p:spPr>
          <a:xfrm>
            <a:off x="1238774" y="5136845"/>
            <a:ext cx="1062990" cy="400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AB549-27D6-EF59-23D5-64D0666F02FF}"/>
              </a:ext>
            </a:extLst>
          </p:cNvPr>
          <p:cNvSpPr/>
          <p:nvPr/>
        </p:nvSpPr>
        <p:spPr>
          <a:xfrm>
            <a:off x="1223007" y="1125893"/>
            <a:ext cx="1062990" cy="400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22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6DF2-260C-793C-EB54-68B96557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C00691-62CE-FB6D-454A-68411584E3FE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create a new column called Date that includes only the date from the Date/Time column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6F266-FEAE-632E-FFD7-34FA71E7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590049"/>
            <a:ext cx="7215352" cy="592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7E2561-EB6B-A518-D7B5-503919584EE7}"/>
              </a:ext>
            </a:extLst>
          </p:cNvPr>
          <p:cNvSpPr/>
          <p:nvPr/>
        </p:nvSpPr>
        <p:spPr>
          <a:xfrm>
            <a:off x="1159947" y="5751700"/>
            <a:ext cx="2797198" cy="2864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7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4F3D0-E44B-AD01-0754-81409944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F03EB-740A-2FBE-E75B-FC7976FA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5" y="432392"/>
            <a:ext cx="5859518" cy="6155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F3E15-CCAB-9200-0326-01C2E1236389}"/>
              </a:ext>
            </a:extLst>
          </p:cNvPr>
          <p:cNvSpPr txBox="1"/>
          <p:nvPr/>
        </p:nvSpPr>
        <p:spPr>
          <a:xfrm>
            <a:off x="583325" y="63060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convert Date column to a Date format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891A5-076B-4D45-B538-80E08CB91A60}"/>
              </a:ext>
            </a:extLst>
          </p:cNvPr>
          <p:cNvSpPr/>
          <p:nvPr/>
        </p:nvSpPr>
        <p:spPr>
          <a:xfrm>
            <a:off x="981272" y="5982813"/>
            <a:ext cx="2797198" cy="1432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643-F238-B62D-3129-9537AC6F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B86F8-33FE-E31D-70DD-D7FB47B43FB0}"/>
              </a:ext>
            </a:extLst>
          </p:cNvPr>
          <p:cNvSpPr txBox="1"/>
          <p:nvPr/>
        </p:nvSpPr>
        <p:spPr>
          <a:xfrm>
            <a:off x="6828706" y="208396"/>
            <a:ext cx="48135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Google “Google Colab”</a:t>
            </a:r>
            <a:endParaRPr lang="en-US" sz="2400" b="1" dirty="0">
              <a:hlinkClick r:id="rId3"/>
            </a:endParaRPr>
          </a:p>
          <a:p>
            <a:r>
              <a:rPr lang="en-US" sz="2400" b="1" dirty="0">
                <a:hlinkClick r:id="rId3"/>
              </a:rPr>
              <a:t>https://colab.research.google.com/</a:t>
            </a:r>
            <a:endParaRPr lang="en-US" sz="2400" b="1" dirty="0"/>
          </a:p>
          <a:p>
            <a:r>
              <a:rPr lang="en-US" sz="2400" b="1" dirty="0"/>
              <a:t>Type: </a:t>
            </a:r>
            <a:r>
              <a:rPr lang="en-US" sz="2400" b="1" u="sng" dirty="0"/>
              <a:t>Colab.new</a:t>
            </a:r>
          </a:p>
          <a:p>
            <a:endParaRPr lang="en-US" sz="12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GMAIL ACCOUNT REQUIRED</a:t>
            </a:r>
          </a:p>
          <a:p>
            <a:endParaRPr lang="en-US" sz="2400" b="1" dirty="0"/>
          </a:p>
          <a:p>
            <a:r>
              <a:rPr lang="en-US" sz="2400" b="1" dirty="0"/>
              <a:t>FREE ONLINE TOOL</a:t>
            </a:r>
          </a:p>
          <a:p>
            <a:endParaRPr lang="en-US" sz="2400" b="1" dirty="0"/>
          </a:p>
          <a:p>
            <a:r>
              <a:rPr lang="en-US" sz="2400" b="1" dirty="0"/>
              <a:t>NO INSTALLATION/CONFIGURATION</a:t>
            </a:r>
          </a:p>
          <a:p>
            <a:endParaRPr lang="en-US" sz="2400" b="1" dirty="0"/>
          </a:p>
          <a:p>
            <a:r>
              <a:rPr lang="en-US" sz="2400" b="1" dirty="0" err="1"/>
              <a:t>JUPYTER</a:t>
            </a:r>
            <a:r>
              <a:rPr lang="en-US" sz="2400" b="1" dirty="0"/>
              <a:t> NOTEBOOKS</a:t>
            </a:r>
          </a:p>
          <a:p>
            <a:endParaRPr lang="en-US" sz="2400" b="1" dirty="0"/>
          </a:p>
          <a:p>
            <a:r>
              <a:rPr lang="en-US" sz="2400" b="1" dirty="0"/>
              <a:t>AI GENERATED PYTHON CODE</a:t>
            </a:r>
          </a:p>
          <a:p>
            <a:pPr>
              <a:tabLst>
                <a:tab pos="400050" algn="l"/>
              </a:tabLst>
            </a:pPr>
            <a:r>
              <a:rPr lang="en-US" sz="2400" b="1" dirty="0"/>
              <a:t>	GEMINI</a:t>
            </a:r>
          </a:p>
          <a:p>
            <a:pPr>
              <a:tabLst>
                <a:tab pos="400050" algn="l"/>
              </a:tabLst>
            </a:pPr>
            <a:r>
              <a:rPr lang="en-US" sz="2400" b="1" dirty="0"/>
              <a:t>	CHAT </a:t>
            </a:r>
            <a:r>
              <a:rPr lang="en-US" sz="2400" b="1" dirty="0" err="1"/>
              <a:t>GPT</a:t>
            </a:r>
            <a:endParaRPr lang="en-US" sz="2400" b="1" dirty="0"/>
          </a:p>
          <a:p>
            <a:pPr>
              <a:tabLst>
                <a:tab pos="400050" algn="l"/>
              </a:tabLst>
            </a:pPr>
            <a:r>
              <a:rPr lang="en-US" sz="2400" b="1" dirty="0"/>
              <a:t>	</a:t>
            </a:r>
            <a:r>
              <a:rPr lang="en-US" sz="2400" b="1"/>
              <a:t># COMMENT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362AE-B3A5-1D7E-074B-F57CE69B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37" y="153618"/>
            <a:ext cx="6095515" cy="6407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383018-E6A2-34E0-20F4-3488104BBDE3}"/>
              </a:ext>
            </a:extLst>
          </p:cNvPr>
          <p:cNvSpPr/>
          <p:nvPr/>
        </p:nvSpPr>
        <p:spPr>
          <a:xfrm>
            <a:off x="5746716" y="606420"/>
            <a:ext cx="581526" cy="19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217F1-2B83-B92D-D748-4FAC897AB2A3}"/>
              </a:ext>
            </a:extLst>
          </p:cNvPr>
          <p:cNvSpPr/>
          <p:nvPr/>
        </p:nvSpPr>
        <p:spPr>
          <a:xfrm>
            <a:off x="6247180" y="336913"/>
            <a:ext cx="239262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17722-1AF1-A32A-1C5C-2FB77B615DA7}"/>
              </a:ext>
            </a:extLst>
          </p:cNvPr>
          <p:cNvCxnSpPr/>
          <p:nvPr/>
        </p:nvCxnSpPr>
        <p:spPr>
          <a:xfrm>
            <a:off x="7019109" y="1670141"/>
            <a:ext cx="4188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93C2D-666A-7BBF-41E8-90D426B3B5D4}"/>
              </a:ext>
            </a:extLst>
          </p:cNvPr>
          <p:cNvSpPr/>
          <p:nvPr/>
        </p:nvSpPr>
        <p:spPr>
          <a:xfrm>
            <a:off x="2311854" y="3486216"/>
            <a:ext cx="933093" cy="24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35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B132E-825E-8043-6EFB-604FEBBE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88EF9D-63CA-89DC-8E06-555C8D3C3AB7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Gemini: Filter on the Status column, only rows with </a:t>
            </a:r>
            <a:r>
              <a:rPr lang="en-US" dirty="0" err="1"/>
              <a:t>ENRT</a:t>
            </a:r>
            <a:r>
              <a:rPr lang="en-US" dirty="0"/>
              <a:t> if it follows a row with </a:t>
            </a:r>
            <a:r>
              <a:rPr lang="en-US" dirty="0" err="1"/>
              <a:t>CMPLT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AF880-A354-B482-2C98-C56F87F0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700712"/>
            <a:ext cx="8935697" cy="5172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ACFDE7-EC78-B39F-E796-AB862059E011}"/>
              </a:ext>
            </a:extLst>
          </p:cNvPr>
          <p:cNvSpPr/>
          <p:nvPr/>
        </p:nvSpPr>
        <p:spPr>
          <a:xfrm>
            <a:off x="870914" y="4217075"/>
            <a:ext cx="1919583" cy="622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31857-7507-1DA4-D30D-EB25B31B7E8E}"/>
              </a:ext>
            </a:extLst>
          </p:cNvPr>
          <p:cNvSpPr/>
          <p:nvPr/>
        </p:nvSpPr>
        <p:spPr>
          <a:xfrm>
            <a:off x="1086374" y="4903379"/>
            <a:ext cx="1919583" cy="622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26B343-3722-AB0B-26B4-8258CCF6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49" y="4895192"/>
            <a:ext cx="5208129" cy="1631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59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44F6-C799-9715-B383-D6123E80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566DE-4DB4-8456-FD69-3F69F14C80B8}"/>
              </a:ext>
            </a:extLst>
          </p:cNvPr>
          <p:cNvSpPr txBox="1"/>
          <p:nvPr/>
        </p:nvSpPr>
        <p:spPr>
          <a:xfrm>
            <a:off x="567559" y="220717"/>
            <a:ext cx="1094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Gemini: </a:t>
            </a:r>
          </a:p>
          <a:p>
            <a:r>
              <a:rPr lang="en-US" dirty="0"/>
              <a:t>Create a new column called SUM, which sums the Time column, group by Unit and Date</a:t>
            </a:r>
          </a:p>
          <a:p>
            <a:r>
              <a:rPr lang="en-US" dirty="0"/>
              <a:t>Create a new column called AVG, which averages the Time column, group by Unit and Date</a:t>
            </a:r>
          </a:p>
          <a:p>
            <a:r>
              <a:rPr lang="en-US" dirty="0"/>
              <a:t>Create a new column called </a:t>
            </a:r>
            <a:r>
              <a:rPr lang="en-US" dirty="0" err="1"/>
              <a:t>SumAVG</a:t>
            </a:r>
            <a:r>
              <a:rPr lang="en-US" dirty="0"/>
              <a:t>, which averages the SUM column, group by Unit</a:t>
            </a:r>
          </a:p>
          <a:p>
            <a:r>
              <a:rPr lang="en-US" dirty="0"/>
              <a:t>Create a new column called </a:t>
            </a:r>
            <a:r>
              <a:rPr lang="en-US" dirty="0" err="1"/>
              <a:t>AVGAvail</a:t>
            </a:r>
            <a:r>
              <a:rPr lang="en-US" dirty="0"/>
              <a:t>, which averages the AVG column, group by 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942AC-90EF-F4FB-147D-E1485942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8" y="1819920"/>
            <a:ext cx="6744641" cy="2524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5D9D3-44E9-32A5-AB2C-61439FC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72" y="3909606"/>
            <a:ext cx="7029556" cy="2559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8604E-37D9-83AB-6C82-1538BCCAB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77" y="2412394"/>
            <a:ext cx="2601795" cy="115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7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F7133-95FA-9A06-4952-3634CBEF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2986A1-2795-1DD5-637E-DD6C7AF194D4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remove duplicate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F94E9-F46B-4FA7-279A-931A99DA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590049"/>
            <a:ext cx="7319090" cy="5959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782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C8F9-541C-4508-5C0A-63071F34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DD8DF8-E191-F3EA-0BAA-3E95E2673150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run descriptive statistics on </a:t>
            </a:r>
            <a:r>
              <a:rPr lang="en-US" dirty="0" err="1"/>
              <a:t>AVGAvail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99F46-70A6-404E-2A25-58CF6930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590049"/>
            <a:ext cx="5754413" cy="528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166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3A39-5EDD-5D7D-5859-4B1772B3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1F8CA4-01BB-6D51-6A21-EF5AADECEDD9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export </a:t>
            </a:r>
            <a:r>
              <a:rPr lang="en-US" dirty="0" err="1"/>
              <a:t>DFF</a:t>
            </a:r>
            <a:r>
              <a:rPr lang="en-US" dirty="0"/>
              <a:t> and descriptive statistics of </a:t>
            </a:r>
            <a:r>
              <a:rPr lang="en-US" dirty="0" err="1"/>
              <a:t>AVGAvail</a:t>
            </a:r>
            <a:r>
              <a:rPr lang="en-US" dirty="0"/>
              <a:t>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DEF1-0E48-4CBC-8321-01A6F8E9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2" y="795432"/>
            <a:ext cx="2781688" cy="3343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BA5A3-54E6-34F5-13B5-73C98DAC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76" t="35224" r="79746" b="49251"/>
          <a:stretch>
            <a:fillRect/>
          </a:stretch>
        </p:blipFill>
        <p:spPr>
          <a:xfrm>
            <a:off x="2609379" y="3606800"/>
            <a:ext cx="1312592" cy="1470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9E2C0-E112-1B32-1712-C861FACAC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675" y="795432"/>
            <a:ext cx="8560894" cy="2455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573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CD6A-FB19-4427-5C27-260D76D9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E80EE-5149-2798-B9DE-7A2954B3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4" y="3128596"/>
            <a:ext cx="6487430" cy="1676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67424-50D9-10E8-3F29-C13D19F7DBDA}"/>
              </a:ext>
            </a:extLst>
          </p:cNvPr>
          <p:cNvSpPr txBox="1"/>
          <p:nvPr/>
        </p:nvSpPr>
        <p:spPr>
          <a:xfrm>
            <a:off x="352095" y="2759264"/>
            <a:ext cx="648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export files to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7E6D3-7657-7D47-7EF5-34B83AD08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4" y="1524469"/>
            <a:ext cx="6206670" cy="100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AB01B-CD1E-3373-8258-857D6E84FD7D}"/>
              </a:ext>
            </a:extLst>
          </p:cNvPr>
          <p:cNvSpPr txBox="1"/>
          <p:nvPr/>
        </p:nvSpPr>
        <p:spPr>
          <a:xfrm>
            <a:off x="352095" y="1159963"/>
            <a:ext cx="648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import file to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096829-0AC2-3BBB-4329-BBE6C9F32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903" y="1128067"/>
            <a:ext cx="2819794" cy="3677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0413D-E2AB-857D-F253-B86E05FECD07}"/>
              </a:ext>
            </a:extLst>
          </p:cNvPr>
          <p:cNvSpPr txBox="1"/>
          <p:nvPr/>
        </p:nvSpPr>
        <p:spPr>
          <a:xfrm>
            <a:off x="299544" y="116603"/>
            <a:ext cx="4447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LET’S RACE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3B01-D017-A787-7CCA-7FD5E3177A78}"/>
              </a:ext>
            </a:extLst>
          </p:cNvPr>
          <p:cNvSpPr txBox="1"/>
          <p:nvPr/>
        </p:nvSpPr>
        <p:spPr>
          <a:xfrm>
            <a:off x="7276903" y="758735"/>
            <a:ext cx="320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&amp; drop CAD2019.xlsx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1D81E-E12F-E6C4-86F8-3272AE89A6A6}"/>
              </a:ext>
            </a:extLst>
          </p:cNvPr>
          <p:cNvSpPr txBox="1"/>
          <p:nvPr/>
        </p:nvSpPr>
        <p:spPr>
          <a:xfrm>
            <a:off x="352094" y="5017168"/>
            <a:ext cx="1130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Start at the top and push the play button on each step in order.  Can you beat my time? </a:t>
            </a:r>
          </a:p>
        </p:txBody>
      </p:sp>
    </p:spTree>
    <p:extLst>
      <p:ext uri="{BB962C8B-B14F-4D97-AF65-F5344CB8AC3E}">
        <p14:creationId xmlns:p14="http://schemas.microsoft.com/office/powerpoint/2010/main" val="3944430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8DD9-78C5-542B-7FCC-8252C6C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7796C-2807-C16A-4E71-0761EF8A9DA2}"/>
              </a:ext>
            </a:extLst>
          </p:cNvPr>
          <p:cNvSpPr txBox="1"/>
          <p:nvPr/>
        </p:nvSpPr>
        <p:spPr>
          <a:xfrm>
            <a:off x="425669" y="189185"/>
            <a:ext cx="1026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Raw records to Descriptive Statistics – 45.43 seconds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C6516-2A63-2AA5-9866-370F8D44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9" y="867104"/>
            <a:ext cx="4605495" cy="5770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9637DD-DD85-FB69-7C1C-CDEEED274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92" y="1392568"/>
            <a:ext cx="7059010" cy="50870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286958-EA57-AAE6-B595-9254C6FE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087" y="876877"/>
            <a:ext cx="2112654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394117-4530-FA8A-78A1-1883D2DFD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328" y="5593679"/>
            <a:ext cx="1810003" cy="88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CBD06F2-A269-5286-D18E-7CB131EFA3FA}"/>
              </a:ext>
            </a:extLst>
          </p:cNvPr>
          <p:cNvSpPr/>
          <p:nvPr/>
        </p:nvSpPr>
        <p:spPr>
          <a:xfrm>
            <a:off x="4114800" y="3429000"/>
            <a:ext cx="733926" cy="55345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D74ED-FCA4-0E8E-EF38-5847A190B1FD}"/>
              </a:ext>
            </a:extLst>
          </p:cNvPr>
          <p:cNvSpPr/>
          <p:nvPr/>
        </p:nvSpPr>
        <p:spPr>
          <a:xfrm>
            <a:off x="2947737" y="6100011"/>
            <a:ext cx="950495" cy="288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377E-D008-0264-0566-E8F4427BE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E669DF-EB0A-4728-12D3-2A1C028A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47" y="0"/>
            <a:ext cx="94531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E0E2C-2E13-B79B-A1CB-F39D875F976D}"/>
              </a:ext>
            </a:extLst>
          </p:cNvPr>
          <p:cNvSpPr txBox="1"/>
          <p:nvPr/>
        </p:nvSpPr>
        <p:spPr>
          <a:xfrm>
            <a:off x="6096000" y="3075057"/>
            <a:ext cx="48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Versaterm – 11 Times (each shift change)</a:t>
            </a:r>
          </a:p>
          <a:p>
            <a:r>
              <a:rPr lang="en-US" sz="2000" b="1" dirty="0"/>
              <a:t>Spillman – 4 Times</a:t>
            </a:r>
          </a:p>
        </p:txBody>
      </p:sp>
    </p:spTree>
    <p:extLst>
      <p:ext uri="{BB962C8B-B14F-4D97-AF65-F5344CB8AC3E}">
        <p14:creationId xmlns:p14="http://schemas.microsoft.com/office/powerpoint/2010/main" val="2905336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1B1E-9A7F-8A75-319A-EB6DB2E0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2030-AC24-70D1-9008-DAD6319EC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7328096-159E-34AA-9FC9-8A451E79B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990757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15406D-2723-B06D-F6F9-1A955BEE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5" y="542261"/>
            <a:ext cx="9088033" cy="56033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BD961-F28D-EC11-6A0D-EB575A037CC1}"/>
              </a:ext>
            </a:extLst>
          </p:cNvPr>
          <p:cNvCxnSpPr/>
          <p:nvPr/>
        </p:nvCxnSpPr>
        <p:spPr>
          <a:xfrm>
            <a:off x="1903228" y="1031358"/>
            <a:ext cx="0" cy="4306186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4CFDF6-7C88-21FB-B60E-A905949FCEE4}"/>
              </a:ext>
            </a:extLst>
          </p:cNvPr>
          <p:cNvCxnSpPr/>
          <p:nvPr/>
        </p:nvCxnSpPr>
        <p:spPr>
          <a:xfrm>
            <a:off x="1903228" y="1041991"/>
            <a:ext cx="6496493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B8F0C9-BE9F-5D8D-2361-1DE182C1CEF7}"/>
              </a:ext>
            </a:extLst>
          </p:cNvPr>
          <p:cNvCxnSpPr/>
          <p:nvPr/>
        </p:nvCxnSpPr>
        <p:spPr>
          <a:xfrm>
            <a:off x="1903228" y="5337544"/>
            <a:ext cx="2796363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F805E-D87F-53A7-487E-D3073BB048FC}"/>
              </a:ext>
            </a:extLst>
          </p:cNvPr>
          <p:cNvCxnSpPr/>
          <p:nvPr/>
        </p:nvCxnSpPr>
        <p:spPr>
          <a:xfrm>
            <a:off x="3848986" y="1041991"/>
            <a:ext cx="0" cy="4295553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5EFC99-02A8-B32A-65BD-0684588AA909}"/>
              </a:ext>
            </a:extLst>
          </p:cNvPr>
          <p:cNvCxnSpPr/>
          <p:nvPr/>
        </p:nvCxnSpPr>
        <p:spPr>
          <a:xfrm>
            <a:off x="1903228" y="2764466"/>
            <a:ext cx="6826102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70AD66-440F-6457-6204-8EC87FB16B21}"/>
              </a:ext>
            </a:extLst>
          </p:cNvPr>
          <p:cNvCxnSpPr/>
          <p:nvPr/>
        </p:nvCxnSpPr>
        <p:spPr>
          <a:xfrm>
            <a:off x="4699591" y="1041991"/>
            <a:ext cx="0" cy="4295553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1DF3EB-ED8D-4507-0459-502E8C548C26}"/>
              </a:ext>
            </a:extLst>
          </p:cNvPr>
          <p:cNvCxnSpPr/>
          <p:nvPr/>
        </p:nvCxnSpPr>
        <p:spPr>
          <a:xfrm>
            <a:off x="4699591" y="4912242"/>
            <a:ext cx="4029739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0F17E8-0B8C-B615-34CE-A2C8CBBC54BD}"/>
              </a:ext>
            </a:extLst>
          </p:cNvPr>
          <p:cNvCxnSpPr/>
          <p:nvPr/>
        </p:nvCxnSpPr>
        <p:spPr>
          <a:xfrm>
            <a:off x="5986130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EFB61E-5D16-1BDA-475A-23D02C028A4C}"/>
              </a:ext>
            </a:extLst>
          </p:cNvPr>
          <p:cNvCxnSpPr/>
          <p:nvPr/>
        </p:nvCxnSpPr>
        <p:spPr>
          <a:xfrm>
            <a:off x="6847367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4762F8-A5BA-EF73-CA2B-0892611DCFD2}"/>
              </a:ext>
            </a:extLst>
          </p:cNvPr>
          <p:cNvCxnSpPr/>
          <p:nvPr/>
        </p:nvCxnSpPr>
        <p:spPr>
          <a:xfrm>
            <a:off x="7687340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FAF1A-81C1-56C4-C42A-42710ACA3B9E}"/>
              </a:ext>
            </a:extLst>
          </p:cNvPr>
          <p:cNvCxnSpPr/>
          <p:nvPr/>
        </p:nvCxnSpPr>
        <p:spPr>
          <a:xfrm>
            <a:off x="8399721" y="1041991"/>
            <a:ext cx="0" cy="1722475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7F5147-6091-1437-4F33-222A4F3A7492}"/>
              </a:ext>
            </a:extLst>
          </p:cNvPr>
          <p:cNvCxnSpPr>
            <a:cxnSpLocks/>
          </p:cNvCxnSpPr>
          <p:nvPr/>
        </p:nvCxnSpPr>
        <p:spPr>
          <a:xfrm>
            <a:off x="8729330" y="2732567"/>
            <a:ext cx="0" cy="2179675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DFECE1-5F53-822B-B4E2-36ED9F9DF281}"/>
              </a:ext>
            </a:extLst>
          </p:cNvPr>
          <p:cNvSpPr txBox="1"/>
          <p:nvPr/>
        </p:nvSpPr>
        <p:spPr>
          <a:xfrm>
            <a:off x="2450805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B240B3-9800-4F72-B5D4-71A1212B63E3}"/>
              </a:ext>
            </a:extLst>
          </p:cNvPr>
          <p:cNvSpPr txBox="1"/>
          <p:nvPr/>
        </p:nvSpPr>
        <p:spPr>
          <a:xfrm>
            <a:off x="3801141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60D02F-43CB-D2C7-EC6C-6EE4CB684663}"/>
              </a:ext>
            </a:extLst>
          </p:cNvPr>
          <p:cNvSpPr txBox="1"/>
          <p:nvPr/>
        </p:nvSpPr>
        <p:spPr>
          <a:xfrm>
            <a:off x="5936409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C6D44D-3847-94F0-2137-D29A040E0B86}"/>
              </a:ext>
            </a:extLst>
          </p:cNvPr>
          <p:cNvSpPr txBox="1"/>
          <p:nvPr/>
        </p:nvSpPr>
        <p:spPr>
          <a:xfrm>
            <a:off x="6769343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64FB6-69E3-38BE-9187-1F80AC7E7F14}"/>
              </a:ext>
            </a:extLst>
          </p:cNvPr>
          <p:cNvSpPr txBox="1"/>
          <p:nvPr/>
        </p:nvSpPr>
        <p:spPr>
          <a:xfrm>
            <a:off x="7569442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67A239-86D4-55F0-9747-46B83A3EAE00}"/>
              </a:ext>
            </a:extLst>
          </p:cNvPr>
          <p:cNvSpPr txBox="1"/>
          <p:nvPr/>
        </p:nvSpPr>
        <p:spPr>
          <a:xfrm>
            <a:off x="4862517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34EB8-579C-8E2E-D88F-5A4F56192690}"/>
              </a:ext>
            </a:extLst>
          </p:cNvPr>
          <p:cNvSpPr txBox="1"/>
          <p:nvPr/>
        </p:nvSpPr>
        <p:spPr>
          <a:xfrm>
            <a:off x="2420783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6E4B0A-C940-EB7E-F743-83D386A1B45E}"/>
              </a:ext>
            </a:extLst>
          </p:cNvPr>
          <p:cNvSpPr txBox="1"/>
          <p:nvPr/>
        </p:nvSpPr>
        <p:spPr>
          <a:xfrm>
            <a:off x="3794022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B1A244-2DBC-3DD8-CA94-F21F4B0FC5BB}"/>
              </a:ext>
            </a:extLst>
          </p:cNvPr>
          <p:cNvSpPr txBox="1"/>
          <p:nvPr/>
        </p:nvSpPr>
        <p:spPr>
          <a:xfrm>
            <a:off x="4862517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4DBF9-13DD-3A53-947B-C40345DF4306}"/>
              </a:ext>
            </a:extLst>
          </p:cNvPr>
          <p:cNvSpPr txBox="1"/>
          <p:nvPr/>
        </p:nvSpPr>
        <p:spPr>
          <a:xfrm>
            <a:off x="5936408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ECA13D-A0EE-DFA3-4548-BDAAE8676493}"/>
              </a:ext>
            </a:extLst>
          </p:cNvPr>
          <p:cNvSpPr txBox="1"/>
          <p:nvPr/>
        </p:nvSpPr>
        <p:spPr>
          <a:xfrm>
            <a:off x="6799367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451A8E-404F-BD1A-E13E-6E3CB5599110}"/>
              </a:ext>
            </a:extLst>
          </p:cNvPr>
          <p:cNvSpPr txBox="1"/>
          <p:nvPr/>
        </p:nvSpPr>
        <p:spPr>
          <a:xfrm>
            <a:off x="7737613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D52D1F-6126-B363-0980-4C1E0EBDE5E6}"/>
              </a:ext>
            </a:extLst>
          </p:cNvPr>
          <p:cNvSpPr txBox="1"/>
          <p:nvPr/>
        </p:nvSpPr>
        <p:spPr>
          <a:xfrm>
            <a:off x="1148320" y="6400800"/>
            <a:ext cx="412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 JORDAN ZONES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272C-84CF-E042-1628-BAF3B21B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62DE0-3A84-5A70-AA28-6D5A92F5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56" y="236873"/>
            <a:ext cx="5543937" cy="5965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</p:spTree>
    <p:extLst>
      <p:ext uri="{BB962C8B-B14F-4D97-AF65-F5344CB8AC3E}">
        <p14:creationId xmlns:p14="http://schemas.microsoft.com/office/powerpoint/2010/main" val="285817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B93F-9685-29BA-9D89-9732E465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64E3EE-62AE-5B5F-3995-6DA74CE6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3" y="828570"/>
            <a:ext cx="7059159" cy="575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FD9F5-D918-9329-2390-D03120363CAB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Libraries – Add Excel Files – Add Column Called Zone – Merge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05DF6-9832-9919-7518-75C1414B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00" y="998296"/>
            <a:ext cx="5131107" cy="2354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059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AEC2-40DB-AD36-019E-71C2D0EFB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4B3A0-9BFB-6629-8FB6-CC45040773AA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New Merged Excel File, </a:t>
            </a:r>
            <a:r>
              <a:rPr lang="en-US" sz="2400" b="1" dirty="0" err="1"/>
              <a:t>df.head</a:t>
            </a:r>
            <a:r>
              <a:rPr lang="en-US" sz="2400" b="1" dirty="0"/>
              <a:t>(), </a:t>
            </a:r>
            <a:r>
              <a:rPr lang="en-US" sz="2400" b="1" dirty="0" err="1"/>
              <a:t>df.tail</a:t>
            </a:r>
            <a:r>
              <a:rPr lang="en-US" sz="2400" b="1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EE063-EF89-DF0F-62F5-02C2C9F3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797374"/>
            <a:ext cx="7023231" cy="5795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C41CC-EE62-0C53-A341-35508A2A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48" b="23129"/>
          <a:stretch>
            <a:fillRect/>
          </a:stretch>
        </p:blipFill>
        <p:spPr>
          <a:xfrm>
            <a:off x="8029956" y="1523627"/>
            <a:ext cx="2280982" cy="1236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3B8D1-376B-0F9E-DD10-DE1A4B48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4" y="3029724"/>
            <a:ext cx="4124901" cy="3277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0EE5A-CE3F-3E63-3C19-59C0E4A026AF}"/>
              </a:ext>
            </a:extLst>
          </p:cNvPr>
          <p:cNvSpPr/>
          <p:nvPr/>
        </p:nvSpPr>
        <p:spPr>
          <a:xfrm>
            <a:off x="8157411" y="4379495"/>
            <a:ext cx="3116177" cy="385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08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55C3-D5FF-922F-3035-BAA7B2C6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181B7-E4D3-27E9-515F-61EEB76F4AE5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Convert Date fields to Date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291D-C1D5-2371-F404-ACD328FD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897998"/>
            <a:ext cx="7217735" cy="486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736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CF46-8954-19A5-BE2F-5D6E7FE80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A41ED-AA9C-F536-01B0-C2AFADC9858E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columns for Day of Week and Hour (based on Report Date/Time)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96F0-099D-FF96-3597-D75D0243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4" y="797374"/>
            <a:ext cx="8593396" cy="5698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B39BD-B006-2B6E-3E12-9644D540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966" b="16607"/>
          <a:stretch>
            <a:fillRect/>
          </a:stretch>
        </p:blipFill>
        <p:spPr>
          <a:xfrm>
            <a:off x="8904735" y="5427847"/>
            <a:ext cx="2200921" cy="1265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479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CBF37-C29F-F1F6-3EDA-9AB63157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8834B5-5AF0-DFFE-E461-BFA29246B394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Sort by Zone, Report Date/Time (Ascending)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250E7-1659-4208-24ED-A51F48F0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4" y="797374"/>
            <a:ext cx="6628825" cy="575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863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E372-F16E-9A7B-E5A3-793F1251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6AC79A-30CF-7711-2CF6-6EBB8812405B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Days Between Hits (DBH) Calculation Column, group by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2CF1D-DAE1-BA20-6AA8-F8638605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5" y="845502"/>
            <a:ext cx="9726382" cy="4944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EA643-625D-6374-204D-03E67F5B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686" y="5142781"/>
            <a:ext cx="2066998" cy="1240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F1A66A-09CE-1C3B-0F25-DDA10053F717}"/>
              </a:ext>
            </a:extLst>
          </p:cNvPr>
          <p:cNvSpPr/>
          <p:nvPr/>
        </p:nvSpPr>
        <p:spPr>
          <a:xfrm>
            <a:off x="842211" y="3317583"/>
            <a:ext cx="9059778" cy="71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2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458F-5E48-E687-31E7-26750687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80DD3-95B1-9795-36E4-3DD63779D010}"/>
              </a:ext>
            </a:extLst>
          </p:cNvPr>
          <p:cNvSpPr txBox="1"/>
          <p:nvPr/>
        </p:nvSpPr>
        <p:spPr>
          <a:xfrm>
            <a:off x="297940" y="215394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First I asked Gemini to round to 4 decimal places, then I asked ChatGPT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5ACCE-73DF-71C6-E8D4-052F7945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0" y="797374"/>
            <a:ext cx="5798059" cy="4794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A31D9-C1B3-8B73-F5ED-AD2FEA5F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88" y="1865621"/>
            <a:ext cx="5627847" cy="4656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92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5D9B-815E-B836-CD94-A15187A0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3EFC9-36CF-5529-0B43-CF25AA55DE89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Rounding Issues – Updated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083D5-1B43-25C1-5F8D-55D8D6FE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8" y="797374"/>
            <a:ext cx="9567954" cy="5806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24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C126-4DDC-16C6-4965-70887567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B04D4-CACB-64D4-8A34-6A3D0B2851C8}"/>
              </a:ext>
            </a:extLst>
          </p:cNvPr>
          <p:cNvSpPr txBox="1"/>
          <p:nvPr/>
        </p:nvSpPr>
        <p:spPr>
          <a:xfrm>
            <a:off x="689056" y="225404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 Descriptive Statistics by Zone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15DB9-A0A9-90A7-F3F9-BD59E925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7" y="783321"/>
            <a:ext cx="7287642" cy="5515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915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E639-2BF5-99D5-076F-BB859DA8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C2A38-828C-1B58-04FB-961A7D94435B}"/>
              </a:ext>
            </a:extLst>
          </p:cNvPr>
          <p:cNvSpPr txBox="1"/>
          <p:nvPr/>
        </p:nvSpPr>
        <p:spPr>
          <a:xfrm>
            <a:off x="278406" y="35826"/>
            <a:ext cx="115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Descriptive Statistics by Zone, Last Date, Mean+StDev, Forecast Date Columns, Today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E2107-9A34-8439-F1CC-69B2BE59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01" y="497491"/>
            <a:ext cx="7048826" cy="6207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B67DE-4577-8C26-343E-FA9F786B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55" y="895703"/>
            <a:ext cx="4715533" cy="2705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A3D21-8AEB-B3B3-10AF-2D43DE6ED33C}"/>
              </a:ext>
            </a:extLst>
          </p:cNvPr>
          <p:cNvSpPr txBox="1"/>
          <p:nvPr/>
        </p:nvSpPr>
        <p:spPr>
          <a:xfrm>
            <a:off x="5254106" y="895703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51908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E1BE-0569-D455-A0A1-E3B4A4D2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0225E-3F21-9C27-B7C7-2E710556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1" y="118305"/>
            <a:ext cx="5257867" cy="3012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2D5CD-C367-B14B-7BE8-785B9359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2" y="3340623"/>
            <a:ext cx="5257867" cy="3069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3EAF0-1D82-C531-F836-771FB2784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727" y="118305"/>
            <a:ext cx="5125329" cy="3136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57633-B3AA-2642-0691-26F84CAC1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32920"/>
            <a:ext cx="5125329" cy="2962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651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B99A-3DD6-A3A7-2290-7E55F575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E0DB6-9B10-7B25-6089-EE945B7F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95" y="828719"/>
            <a:ext cx="9802593" cy="2962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57375-6E92-6A82-A65A-42B72EE3AC3B}"/>
              </a:ext>
            </a:extLst>
          </p:cNvPr>
          <p:cNvSpPr txBox="1"/>
          <p:nvPr/>
        </p:nvSpPr>
        <p:spPr>
          <a:xfrm>
            <a:off x="316395" y="171755"/>
            <a:ext cx="6363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Educated Guessing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F964-8D0E-4A54-D7C8-843446173CD5}"/>
              </a:ext>
            </a:extLst>
          </p:cNvPr>
          <p:cNvSpPr txBox="1"/>
          <p:nvPr/>
        </p:nvSpPr>
        <p:spPr>
          <a:xfrm>
            <a:off x="316395" y="3791407"/>
            <a:ext cx="988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Narrowed down 32 square miles to five 2.5 mile zones in 37.89 seconds.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5AF0E9-1E2B-C9DB-68D7-D02DF40D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942" y="2090182"/>
            <a:ext cx="2112654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51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CEA8-85FE-F5F5-FB01-A80BCBA6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D3EE-990C-0C6A-E967-C8CD1B5C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BF07156-1430-99DA-620E-890C9C990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350380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D8150-A419-6162-8403-09672F98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1" y="4822718"/>
            <a:ext cx="5153063" cy="106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7A4ACA-BD46-7B50-8334-0B623AB25222}"/>
              </a:ext>
            </a:extLst>
          </p:cNvPr>
          <p:cNvSpPr txBox="1"/>
          <p:nvPr/>
        </p:nvSpPr>
        <p:spPr>
          <a:xfrm>
            <a:off x="3392127" y="5414927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0BF0F5-647E-177E-BC2F-26A3F255A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6" y="688259"/>
            <a:ext cx="7048225" cy="38352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2F09CC-3871-BA0D-5E30-6B78AAC96B4C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Temporal Matrix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CFF167-8FCC-158B-A083-0CB5C3A4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44" y="2774828"/>
            <a:ext cx="6320050" cy="3394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16A347-D9B1-16FC-3C99-EC6832638566}"/>
              </a:ext>
            </a:extLst>
          </p:cNvPr>
          <p:cNvSpPr/>
          <p:nvPr/>
        </p:nvSpPr>
        <p:spPr>
          <a:xfrm>
            <a:off x="2639961" y="2989006"/>
            <a:ext cx="104713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E799-6F7D-3CBA-9FEC-ACC30A72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39EF63-EC68-87F2-F6B3-9A197952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6" y="558313"/>
            <a:ext cx="7150694" cy="39292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3D4053-0642-17F7-F56E-7C0045DE2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6C1B99-C8B3-B0B3-DBF0-04FBAA7F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2" y="4822718"/>
            <a:ext cx="5153063" cy="106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C601AB-58E0-2889-C70B-BB5EBFBABC03}"/>
              </a:ext>
            </a:extLst>
          </p:cNvPr>
          <p:cNvSpPr txBox="1"/>
          <p:nvPr/>
        </p:nvSpPr>
        <p:spPr>
          <a:xfrm>
            <a:off x="3377838" y="5414927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419B-2BCB-93FA-0F30-17FDE492AF09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Temporal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D58E2-DBFC-0335-E0FD-2FEBF2108688}"/>
              </a:ext>
            </a:extLst>
          </p:cNvPr>
          <p:cNvSpPr/>
          <p:nvPr/>
        </p:nvSpPr>
        <p:spPr>
          <a:xfrm>
            <a:off x="2767778" y="2987173"/>
            <a:ext cx="835743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52314-2C32-39A6-D8DE-0078B2371E05}"/>
              </a:ext>
            </a:extLst>
          </p:cNvPr>
          <p:cNvSpPr/>
          <p:nvPr/>
        </p:nvSpPr>
        <p:spPr>
          <a:xfrm>
            <a:off x="2000863" y="2987173"/>
            <a:ext cx="76691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74FE7-7A5A-82D8-DCD9-6DBE3113ACBD}"/>
              </a:ext>
            </a:extLst>
          </p:cNvPr>
          <p:cNvSpPr/>
          <p:nvPr/>
        </p:nvSpPr>
        <p:spPr>
          <a:xfrm>
            <a:off x="5186515" y="2987173"/>
            <a:ext cx="76691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F0E2E-EA3A-F3B6-DB34-4853DECFF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39" y="3424084"/>
            <a:ext cx="6661917" cy="32907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7717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2009-9145-FC1A-2A60-9254C6AF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5D0B8-0AF7-3A0B-6330-8BF9C96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F347A-3122-BE43-7585-CC5383C0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3" y="167129"/>
            <a:ext cx="5248455" cy="222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88B07-53D1-7E34-F31D-BD9EBEC5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3" y="2418737"/>
            <a:ext cx="5234246" cy="1986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16DC4-3CB4-5E97-F1D2-6F8D48D9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4" y="4517923"/>
            <a:ext cx="5212744" cy="178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69944-B257-08A2-6747-82DB18911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6" y="167129"/>
            <a:ext cx="5772791" cy="240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37D2F-DFE3-B147-A764-BDB65D47B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842" y="2659098"/>
            <a:ext cx="5295250" cy="3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9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F27B-A5A7-3F64-C68E-848E63BB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F259E2-0D4F-9AC0-AA12-A314FDDF2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7DD44-5D83-0A65-DB7E-257B1444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65" y="632005"/>
            <a:ext cx="8255868" cy="5434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716BE-5F12-5DA1-24A7-081B3043FD2B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D5922-973F-8CC8-CA1D-376D831DE90A}"/>
              </a:ext>
            </a:extLst>
          </p:cNvPr>
          <p:cNvSpPr/>
          <p:nvPr/>
        </p:nvSpPr>
        <p:spPr>
          <a:xfrm>
            <a:off x="2533649" y="1362075"/>
            <a:ext cx="609601" cy="257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2F263-1188-D194-50FC-7A30850E9C3D}"/>
              </a:ext>
            </a:extLst>
          </p:cNvPr>
          <p:cNvSpPr/>
          <p:nvPr/>
        </p:nvSpPr>
        <p:spPr>
          <a:xfrm>
            <a:off x="1304925" y="1362075"/>
            <a:ext cx="487083" cy="257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8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DF75-AF79-B15C-951D-A67A1319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05EB3-F93A-7602-EE92-CA8349803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64F33-1F90-5494-6F98-1CB334FC7A9F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7E821-C37C-1670-D3F8-AC06F73C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1" y="560438"/>
            <a:ext cx="8408822" cy="57371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699E0B-1C6B-B078-C280-FD4B39826B71}"/>
              </a:ext>
            </a:extLst>
          </p:cNvPr>
          <p:cNvSpPr/>
          <p:nvPr/>
        </p:nvSpPr>
        <p:spPr>
          <a:xfrm>
            <a:off x="1347017" y="1420761"/>
            <a:ext cx="511279" cy="2341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C8D37-39E2-BCE7-A65C-7B56BD2D002F}"/>
              </a:ext>
            </a:extLst>
          </p:cNvPr>
          <p:cNvSpPr/>
          <p:nvPr/>
        </p:nvSpPr>
        <p:spPr>
          <a:xfrm>
            <a:off x="2677605" y="1420761"/>
            <a:ext cx="511279" cy="2341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782F-AB56-F4CD-680A-7FA0DA78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0444AB-A429-E1E5-6652-CF9029EA6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6AD41-52B2-2FF4-312F-3D1ED6C23B1B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 – Separated by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F32C9-CBD3-28EE-4551-1CD7337A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6" y="607589"/>
            <a:ext cx="7477180" cy="39910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C5076-5717-9748-4941-BB4718F9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198" y="3175819"/>
            <a:ext cx="4759678" cy="3405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12928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AFE8-E4AE-966C-9F70-F886F86A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93D026-2253-57A0-0E40-8A2C32727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9F9E4-D5E5-067E-28AB-243913587A36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 – Separated by Zone, Export to 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E1A89-2499-68AA-9E30-ED13AB36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8" y="570271"/>
            <a:ext cx="7929516" cy="5314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C596-77B0-DC7A-B045-00CAC3F9E398}"/>
              </a:ext>
            </a:extLst>
          </p:cNvPr>
          <p:cNvSpPr/>
          <p:nvPr/>
        </p:nvSpPr>
        <p:spPr>
          <a:xfrm>
            <a:off x="545688" y="2025445"/>
            <a:ext cx="1106131" cy="2305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47A57-35D2-DC91-197D-FDF35262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537" y="196644"/>
            <a:ext cx="4552211" cy="34288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46769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sz="3200" dirty="0"/>
              <a:t>Suzanna Howard</a:t>
            </a:r>
          </a:p>
          <a:p>
            <a:r>
              <a:rPr lang="en-US" sz="3200" dirty="0"/>
              <a:t>Suzanna.howard@westjordan.Utah.gov</a:t>
            </a:r>
          </a:p>
          <a:p>
            <a:r>
              <a:rPr lang="en-US" sz="2800" dirty="0"/>
              <a:t>West Jordan Police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C45C-2A6D-9813-C149-C909926D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DFD732-D2C7-EBD6-A2CD-DCC7D45A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0" y="178087"/>
            <a:ext cx="4614010" cy="6501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BC804-22A8-27A2-4121-34DD1CB7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302081"/>
            <a:ext cx="5441587" cy="2933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A269C-95F8-1554-CE9F-F57EEA03E87D}"/>
              </a:ext>
            </a:extLst>
          </p:cNvPr>
          <p:cNvSpPr txBox="1"/>
          <p:nvPr/>
        </p:nvSpPr>
        <p:spPr>
          <a:xfrm>
            <a:off x="5807981" y="3516782"/>
            <a:ext cx="523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 Enforcement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Victim/Suspect/Officer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data that would be on a public facing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permission from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Anonymize, if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4A6B5-EAA4-41EF-3583-BD32792B6920}"/>
              </a:ext>
            </a:extLst>
          </p:cNvPr>
          <p:cNvSpPr txBox="1"/>
          <p:nvPr/>
        </p:nvSpPr>
        <p:spPr>
          <a:xfrm>
            <a:off x="945542" y="2258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53530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DANGEROUS INTERSECTIONS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VERSATERM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{016D318B-2C4A-43A7-8421-2312D105EA08}tf55661986_win32</Template>
  <TotalTime>17974</TotalTime>
  <Words>1988</Words>
  <Application>Microsoft Office PowerPoint</Application>
  <PresentationFormat>Widescreen</PresentationFormat>
  <Paragraphs>367</Paragraphs>
  <Slides>79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Aharoni</vt:lpstr>
      <vt:lpstr>Amasis MT Pro Medium</vt:lpstr>
      <vt:lpstr>Aptos</vt:lpstr>
      <vt:lpstr>Arial</vt:lpstr>
      <vt:lpstr>Calibri</vt:lpstr>
      <vt:lpstr>Calibri Light</vt:lpstr>
      <vt:lpstr>Courier New</vt:lpstr>
      <vt:lpstr>Roboto</vt:lpstr>
      <vt:lpstr>Wingdings</vt:lpstr>
      <vt:lpstr>Custom</vt:lpstr>
      <vt:lpstr>Creating efficiency  with google Colab  hour one   Suzanna Howard West Jordan (UT) police department</vt:lpstr>
      <vt:lpstr>PowerPoint Presentation</vt:lpstr>
      <vt:lpstr>PowerPoint Presentation</vt:lpstr>
      <vt:lpstr>HOUR ONE</vt:lpstr>
      <vt:lpstr>PowerPoint Presentation</vt:lpstr>
      <vt:lpstr>PowerPoint Presentation</vt:lpstr>
      <vt:lpstr>PowerPoint Presentation</vt:lpstr>
      <vt:lpstr>PowerPoint Presentation</vt:lpstr>
      <vt:lpstr>DANGEROUS INTERSECTIONS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Creating efficiency  with google Colab  Hour two  Suzanna Howard West Jordan (UT) police department</vt:lpstr>
      <vt:lpstr>PowerPoint Presentation</vt:lpstr>
      <vt:lpstr>PowerPoint Presentation</vt:lpstr>
      <vt:lpstr>HOUR ONE</vt:lpstr>
      <vt:lpstr>PowerPoint Presentation</vt:lpstr>
      <vt:lpstr>PowerPoint Presentation</vt:lpstr>
      <vt:lpstr>PowerPoint Presentation</vt:lpstr>
      <vt:lpstr>PowerPoint Presentation</vt:lpstr>
      <vt:lpstr>OFFICER AVAILABILITY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 AND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Suzanna Howard</dc:creator>
  <cp:lastModifiedBy>Suzanna Howard</cp:lastModifiedBy>
  <cp:revision>2</cp:revision>
  <dcterms:created xsi:type="dcterms:W3CDTF">2025-03-06T13:40:02Z</dcterms:created>
  <dcterms:modified xsi:type="dcterms:W3CDTF">2025-09-03T13:18:45Z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